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07"/>
  </p:notesMasterIdLst>
  <p:handoutMasterIdLst>
    <p:handoutMasterId r:id="rId108"/>
  </p:handoutMasterIdLst>
  <p:sldIdLst>
    <p:sldId id="256" r:id="rId2"/>
    <p:sldId id="258" r:id="rId3"/>
    <p:sldId id="304" r:id="rId4"/>
    <p:sldId id="411" r:id="rId5"/>
    <p:sldId id="412" r:id="rId6"/>
    <p:sldId id="410" r:id="rId7"/>
    <p:sldId id="303" r:id="rId8"/>
    <p:sldId id="276" r:id="rId9"/>
    <p:sldId id="305" r:id="rId10"/>
    <p:sldId id="306" r:id="rId11"/>
    <p:sldId id="307" r:id="rId12"/>
    <p:sldId id="308" r:id="rId13"/>
    <p:sldId id="309" r:id="rId14"/>
    <p:sldId id="310" r:id="rId15"/>
    <p:sldId id="311" r:id="rId16"/>
    <p:sldId id="459" r:id="rId17"/>
    <p:sldId id="312" r:id="rId18"/>
    <p:sldId id="409" r:id="rId19"/>
    <p:sldId id="318" r:id="rId20"/>
    <p:sldId id="319" r:id="rId21"/>
    <p:sldId id="446" r:id="rId22"/>
    <p:sldId id="321" r:id="rId23"/>
    <p:sldId id="455" r:id="rId24"/>
    <p:sldId id="320" r:id="rId25"/>
    <p:sldId id="449" r:id="rId26"/>
    <p:sldId id="322" r:id="rId27"/>
    <p:sldId id="451" r:id="rId28"/>
    <p:sldId id="323" r:id="rId29"/>
    <p:sldId id="452" r:id="rId30"/>
    <p:sldId id="460" r:id="rId31"/>
    <p:sldId id="313" r:id="rId32"/>
    <p:sldId id="324" r:id="rId33"/>
    <p:sldId id="407" r:id="rId34"/>
    <p:sldId id="408" r:id="rId35"/>
    <p:sldId id="326" r:id="rId36"/>
    <p:sldId id="465" r:id="rId37"/>
    <p:sldId id="479" r:id="rId38"/>
    <p:sldId id="480" r:id="rId39"/>
    <p:sldId id="413" r:id="rId40"/>
    <p:sldId id="414" r:id="rId41"/>
    <p:sldId id="331" r:id="rId42"/>
    <p:sldId id="327" r:id="rId43"/>
    <p:sldId id="328" r:id="rId44"/>
    <p:sldId id="467" r:id="rId45"/>
    <p:sldId id="469" r:id="rId46"/>
    <p:sldId id="329" r:id="rId47"/>
    <p:sldId id="471" r:id="rId48"/>
    <p:sldId id="392" r:id="rId49"/>
    <p:sldId id="330" r:id="rId50"/>
    <p:sldId id="393" r:id="rId51"/>
    <p:sldId id="332" r:id="rId52"/>
    <p:sldId id="473" r:id="rId53"/>
    <p:sldId id="415" r:id="rId54"/>
    <p:sldId id="333" r:id="rId55"/>
    <p:sldId id="475" r:id="rId56"/>
    <p:sldId id="395" r:id="rId57"/>
    <p:sldId id="334" r:id="rId58"/>
    <p:sldId id="476" r:id="rId59"/>
    <p:sldId id="396" r:id="rId60"/>
    <p:sldId id="335" r:id="rId61"/>
    <p:sldId id="478" r:id="rId62"/>
    <p:sldId id="416" r:id="rId63"/>
    <p:sldId id="336" r:id="rId64"/>
    <p:sldId id="461" r:id="rId65"/>
    <p:sldId id="314" r:id="rId66"/>
    <p:sldId id="417" r:id="rId67"/>
    <p:sldId id="351" r:id="rId68"/>
    <p:sldId id="418" r:id="rId69"/>
    <p:sldId id="352" r:id="rId70"/>
    <p:sldId id="419" r:id="rId71"/>
    <p:sldId id="420" r:id="rId72"/>
    <p:sldId id="353" r:id="rId73"/>
    <p:sldId id="349" r:id="rId74"/>
    <p:sldId id="315" r:id="rId75"/>
    <p:sldId id="398" r:id="rId76"/>
    <p:sldId id="354" r:id="rId77"/>
    <p:sldId id="399" r:id="rId78"/>
    <p:sldId id="400" r:id="rId79"/>
    <p:sldId id="355" r:id="rId80"/>
    <p:sldId id="348" r:id="rId81"/>
    <p:sldId id="316" r:id="rId82"/>
    <p:sldId id="356" r:id="rId83"/>
    <p:sldId id="401" r:id="rId84"/>
    <p:sldId id="359" r:id="rId85"/>
    <p:sldId id="421" r:id="rId86"/>
    <p:sldId id="357" r:id="rId87"/>
    <p:sldId id="422" r:id="rId88"/>
    <p:sldId id="358" r:id="rId89"/>
    <p:sldId id="423" r:id="rId90"/>
    <p:sldId id="360" r:id="rId91"/>
    <p:sldId id="347" r:id="rId92"/>
    <p:sldId id="317" r:id="rId93"/>
    <p:sldId id="361" r:id="rId94"/>
    <p:sldId id="402" r:id="rId95"/>
    <p:sldId id="362" r:id="rId96"/>
    <p:sldId id="403" r:id="rId97"/>
    <p:sldId id="363" r:id="rId98"/>
    <p:sldId id="406" r:id="rId99"/>
    <p:sldId id="364" r:id="rId100"/>
    <p:sldId id="405" r:id="rId101"/>
    <p:sldId id="365" r:id="rId102"/>
    <p:sldId id="346" r:id="rId103"/>
    <p:sldId id="404" r:id="rId104"/>
    <p:sldId id="366" r:id="rId105"/>
    <p:sldId id="372" r:id="rId106"/>
  </p:sldIdLst>
  <p:sldSz cx="9144000" cy="6858000" type="screen4x3"/>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38" autoAdjust="0"/>
    <p:restoredTop sz="50000" autoAdjust="0"/>
  </p:normalViewPr>
  <p:slideViewPr>
    <p:cSldViewPr>
      <p:cViewPr varScale="1">
        <p:scale>
          <a:sx n="131" d="100"/>
          <a:sy n="131" d="100"/>
        </p:scale>
        <p:origin x="1848" y="184"/>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7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r>
              <a:rPr lang="en-US"/>
              <a:t>Mt 5-7 Valence 17-18/09/2016</a:t>
            </a:r>
            <a:endParaRPr lang="fr-FR"/>
          </a:p>
        </p:txBody>
      </p:sp>
      <p:sp>
        <p:nvSpPr>
          <p:cNvPr id="3" name="Espace réservé de la date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7A9C0AB7-0004-9648-8542-94E0E7A726B6}" type="datetimeFigureOut">
              <a:rPr lang="fr-FR" smtClean="0"/>
              <a:pPr/>
              <a:t>06/11/2019</a:t>
            </a:fld>
            <a:endParaRPr lang="fr-FR"/>
          </a:p>
        </p:txBody>
      </p:sp>
      <p:sp>
        <p:nvSpPr>
          <p:cNvPr id="4" name="Espace réservé du pied de page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4E0BFF23-25FA-074E-A5D1-5A61644A00DD}" type="slidenum">
              <a:rPr lang="fr-FR" smtClean="0"/>
              <a:pPr/>
              <a:t>‹N°›</a:t>
            </a:fld>
            <a:endParaRPr lang="fr-FR"/>
          </a:p>
        </p:txBody>
      </p:sp>
    </p:spTree>
    <p:extLst>
      <p:ext uri="{BB962C8B-B14F-4D97-AF65-F5344CB8AC3E}">
        <p14:creationId xmlns:p14="http://schemas.microsoft.com/office/powerpoint/2010/main" val="27357159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r>
              <a:rPr lang="en-US"/>
              <a:t>Mt 5-7 Valence 17-18/09/2016</a:t>
            </a:r>
            <a:endParaRPr lang="fr-FR"/>
          </a:p>
        </p:txBody>
      </p:sp>
      <p:sp>
        <p:nvSpPr>
          <p:cNvPr id="3" name="Espace réservé de la date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00026423-50D6-4349-98EC-F246C40193D0}" type="datetimeFigureOut">
              <a:rPr lang="fr-FR" smtClean="0"/>
              <a:pPr/>
              <a:t>06/11/2019</a:t>
            </a:fld>
            <a:endParaRPr lang="fr-FR"/>
          </a:p>
        </p:txBody>
      </p:sp>
      <p:sp>
        <p:nvSpPr>
          <p:cNvPr id="4" name="Espace réservé de l'image des diapositives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228C4A7-749A-4591-A4EA-48E7DBB8F47C}" type="slidenum">
              <a:rPr lang="fr-FR" smtClean="0"/>
              <a:pPr/>
              <a:t>‹N°›</a:t>
            </a:fld>
            <a:endParaRPr lang="fr-FR"/>
          </a:p>
        </p:txBody>
      </p:sp>
    </p:spTree>
    <p:extLst>
      <p:ext uri="{BB962C8B-B14F-4D97-AF65-F5344CB8AC3E}">
        <p14:creationId xmlns:p14="http://schemas.microsoft.com/office/powerpoint/2010/main" val="1510119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a:t>
            </a:fld>
            <a:endParaRPr lang="fr-FR"/>
          </a:p>
        </p:txBody>
      </p:sp>
    </p:spTree>
    <p:extLst>
      <p:ext uri="{BB962C8B-B14F-4D97-AF65-F5344CB8AC3E}">
        <p14:creationId xmlns:p14="http://schemas.microsoft.com/office/powerpoint/2010/main" val="19799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10</a:t>
            </a:fld>
            <a:endParaRPr lang="fr-FR"/>
          </a:p>
        </p:txBody>
      </p:sp>
    </p:spTree>
    <p:extLst>
      <p:ext uri="{BB962C8B-B14F-4D97-AF65-F5344CB8AC3E}">
        <p14:creationId xmlns:p14="http://schemas.microsoft.com/office/powerpoint/2010/main" val="493838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11</a:t>
            </a:fld>
            <a:endParaRPr lang="fr-FR"/>
          </a:p>
        </p:txBody>
      </p:sp>
    </p:spTree>
    <p:extLst>
      <p:ext uri="{BB962C8B-B14F-4D97-AF65-F5344CB8AC3E}">
        <p14:creationId xmlns:p14="http://schemas.microsoft.com/office/powerpoint/2010/main" val="826015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12</a:t>
            </a:fld>
            <a:endParaRPr lang="fr-FR"/>
          </a:p>
        </p:txBody>
      </p:sp>
    </p:spTree>
    <p:extLst>
      <p:ext uri="{BB962C8B-B14F-4D97-AF65-F5344CB8AC3E}">
        <p14:creationId xmlns:p14="http://schemas.microsoft.com/office/powerpoint/2010/main" val="616140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13</a:t>
            </a:fld>
            <a:endParaRPr lang="fr-FR"/>
          </a:p>
        </p:txBody>
      </p:sp>
    </p:spTree>
    <p:extLst>
      <p:ext uri="{BB962C8B-B14F-4D97-AF65-F5344CB8AC3E}">
        <p14:creationId xmlns:p14="http://schemas.microsoft.com/office/powerpoint/2010/main" val="1034653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14</a:t>
            </a:fld>
            <a:endParaRPr lang="fr-FR"/>
          </a:p>
        </p:txBody>
      </p:sp>
    </p:spTree>
    <p:extLst>
      <p:ext uri="{BB962C8B-B14F-4D97-AF65-F5344CB8AC3E}">
        <p14:creationId xmlns:p14="http://schemas.microsoft.com/office/powerpoint/2010/main" val="1124639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15</a:t>
            </a:fld>
            <a:endParaRPr lang="fr-FR"/>
          </a:p>
        </p:txBody>
      </p:sp>
    </p:spTree>
    <p:extLst>
      <p:ext uri="{BB962C8B-B14F-4D97-AF65-F5344CB8AC3E}">
        <p14:creationId xmlns:p14="http://schemas.microsoft.com/office/powerpoint/2010/main" val="1992689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16</a:t>
            </a:fld>
            <a:endParaRPr lang="fr-FR"/>
          </a:p>
        </p:txBody>
      </p:sp>
    </p:spTree>
    <p:extLst>
      <p:ext uri="{BB962C8B-B14F-4D97-AF65-F5344CB8AC3E}">
        <p14:creationId xmlns:p14="http://schemas.microsoft.com/office/powerpoint/2010/main" val="709021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17</a:t>
            </a:fld>
            <a:endParaRPr lang="fr-FR"/>
          </a:p>
        </p:txBody>
      </p:sp>
    </p:spTree>
    <p:extLst>
      <p:ext uri="{BB962C8B-B14F-4D97-AF65-F5344CB8AC3E}">
        <p14:creationId xmlns:p14="http://schemas.microsoft.com/office/powerpoint/2010/main" val="316802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18</a:t>
            </a:fld>
            <a:endParaRPr lang="fr-FR"/>
          </a:p>
        </p:txBody>
      </p:sp>
    </p:spTree>
    <p:extLst>
      <p:ext uri="{BB962C8B-B14F-4D97-AF65-F5344CB8AC3E}">
        <p14:creationId xmlns:p14="http://schemas.microsoft.com/office/powerpoint/2010/main" val="258568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19</a:t>
            </a:fld>
            <a:endParaRPr lang="fr-FR"/>
          </a:p>
        </p:txBody>
      </p:sp>
    </p:spTree>
    <p:extLst>
      <p:ext uri="{BB962C8B-B14F-4D97-AF65-F5344CB8AC3E}">
        <p14:creationId xmlns:p14="http://schemas.microsoft.com/office/powerpoint/2010/main" val="120732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2</a:t>
            </a:fld>
            <a:endParaRPr lang="fr-FR"/>
          </a:p>
        </p:txBody>
      </p:sp>
    </p:spTree>
    <p:extLst>
      <p:ext uri="{BB962C8B-B14F-4D97-AF65-F5344CB8AC3E}">
        <p14:creationId xmlns:p14="http://schemas.microsoft.com/office/powerpoint/2010/main" val="1937803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20</a:t>
            </a:fld>
            <a:endParaRPr lang="fr-FR"/>
          </a:p>
        </p:txBody>
      </p:sp>
    </p:spTree>
    <p:extLst>
      <p:ext uri="{BB962C8B-B14F-4D97-AF65-F5344CB8AC3E}">
        <p14:creationId xmlns:p14="http://schemas.microsoft.com/office/powerpoint/2010/main" val="2076115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22</a:t>
            </a:fld>
            <a:endParaRPr lang="fr-FR"/>
          </a:p>
        </p:txBody>
      </p:sp>
    </p:spTree>
    <p:extLst>
      <p:ext uri="{BB962C8B-B14F-4D97-AF65-F5344CB8AC3E}">
        <p14:creationId xmlns:p14="http://schemas.microsoft.com/office/powerpoint/2010/main" val="2029755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24</a:t>
            </a:fld>
            <a:endParaRPr lang="fr-FR"/>
          </a:p>
        </p:txBody>
      </p:sp>
    </p:spTree>
    <p:extLst>
      <p:ext uri="{BB962C8B-B14F-4D97-AF65-F5344CB8AC3E}">
        <p14:creationId xmlns:p14="http://schemas.microsoft.com/office/powerpoint/2010/main" val="1627672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26</a:t>
            </a:fld>
            <a:endParaRPr lang="fr-FR"/>
          </a:p>
        </p:txBody>
      </p:sp>
    </p:spTree>
    <p:extLst>
      <p:ext uri="{BB962C8B-B14F-4D97-AF65-F5344CB8AC3E}">
        <p14:creationId xmlns:p14="http://schemas.microsoft.com/office/powerpoint/2010/main" val="574480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28</a:t>
            </a:fld>
            <a:endParaRPr lang="fr-FR"/>
          </a:p>
        </p:txBody>
      </p:sp>
    </p:spTree>
    <p:extLst>
      <p:ext uri="{BB962C8B-B14F-4D97-AF65-F5344CB8AC3E}">
        <p14:creationId xmlns:p14="http://schemas.microsoft.com/office/powerpoint/2010/main" val="1175213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30</a:t>
            </a:fld>
            <a:endParaRPr lang="fr-FR"/>
          </a:p>
        </p:txBody>
      </p:sp>
    </p:spTree>
    <p:extLst>
      <p:ext uri="{BB962C8B-B14F-4D97-AF65-F5344CB8AC3E}">
        <p14:creationId xmlns:p14="http://schemas.microsoft.com/office/powerpoint/2010/main" val="1491215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31</a:t>
            </a:fld>
            <a:endParaRPr lang="fr-FR"/>
          </a:p>
        </p:txBody>
      </p:sp>
    </p:spTree>
    <p:extLst>
      <p:ext uri="{BB962C8B-B14F-4D97-AF65-F5344CB8AC3E}">
        <p14:creationId xmlns:p14="http://schemas.microsoft.com/office/powerpoint/2010/main" val="867465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32</a:t>
            </a:fld>
            <a:endParaRPr lang="fr-FR"/>
          </a:p>
        </p:txBody>
      </p:sp>
    </p:spTree>
    <p:extLst>
      <p:ext uri="{BB962C8B-B14F-4D97-AF65-F5344CB8AC3E}">
        <p14:creationId xmlns:p14="http://schemas.microsoft.com/office/powerpoint/2010/main" val="381630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33</a:t>
            </a:fld>
            <a:endParaRPr lang="fr-FR"/>
          </a:p>
        </p:txBody>
      </p:sp>
    </p:spTree>
    <p:extLst>
      <p:ext uri="{BB962C8B-B14F-4D97-AF65-F5344CB8AC3E}">
        <p14:creationId xmlns:p14="http://schemas.microsoft.com/office/powerpoint/2010/main" val="6122112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34</a:t>
            </a:fld>
            <a:endParaRPr lang="fr-FR"/>
          </a:p>
        </p:txBody>
      </p:sp>
    </p:spTree>
    <p:extLst>
      <p:ext uri="{BB962C8B-B14F-4D97-AF65-F5344CB8AC3E}">
        <p14:creationId xmlns:p14="http://schemas.microsoft.com/office/powerpoint/2010/main" val="1336008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a:t>
            </a:fld>
            <a:endParaRPr lang="fr-FR"/>
          </a:p>
        </p:txBody>
      </p:sp>
    </p:spTree>
    <p:extLst>
      <p:ext uri="{BB962C8B-B14F-4D97-AF65-F5344CB8AC3E}">
        <p14:creationId xmlns:p14="http://schemas.microsoft.com/office/powerpoint/2010/main" val="20682705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35</a:t>
            </a:fld>
            <a:endParaRPr lang="fr-FR"/>
          </a:p>
        </p:txBody>
      </p:sp>
    </p:spTree>
    <p:extLst>
      <p:ext uri="{BB962C8B-B14F-4D97-AF65-F5344CB8AC3E}">
        <p14:creationId xmlns:p14="http://schemas.microsoft.com/office/powerpoint/2010/main" val="16923689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37</a:t>
            </a:fld>
            <a:endParaRPr lang="fr-FR"/>
          </a:p>
        </p:txBody>
      </p:sp>
    </p:spTree>
    <p:extLst>
      <p:ext uri="{BB962C8B-B14F-4D97-AF65-F5344CB8AC3E}">
        <p14:creationId xmlns:p14="http://schemas.microsoft.com/office/powerpoint/2010/main" val="102103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38</a:t>
            </a:fld>
            <a:endParaRPr lang="fr-FR"/>
          </a:p>
        </p:txBody>
      </p:sp>
    </p:spTree>
    <p:extLst>
      <p:ext uri="{BB962C8B-B14F-4D97-AF65-F5344CB8AC3E}">
        <p14:creationId xmlns:p14="http://schemas.microsoft.com/office/powerpoint/2010/main" val="17832529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39</a:t>
            </a:fld>
            <a:endParaRPr lang="fr-FR"/>
          </a:p>
        </p:txBody>
      </p:sp>
    </p:spTree>
    <p:extLst>
      <p:ext uri="{BB962C8B-B14F-4D97-AF65-F5344CB8AC3E}">
        <p14:creationId xmlns:p14="http://schemas.microsoft.com/office/powerpoint/2010/main" val="1348089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40</a:t>
            </a:fld>
            <a:endParaRPr lang="fr-FR"/>
          </a:p>
        </p:txBody>
      </p:sp>
    </p:spTree>
    <p:extLst>
      <p:ext uri="{BB962C8B-B14F-4D97-AF65-F5344CB8AC3E}">
        <p14:creationId xmlns:p14="http://schemas.microsoft.com/office/powerpoint/2010/main" val="10583110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41</a:t>
            </a:fld>
            <a:endParaRPr lang="fr-FR"/>
          </a:p>
        </p:txBody>
      </p:sp>
    </p:spTree>
    <p:extLst>
      <p:ext uri="{BB962C8B-B14F-4D97-AF65-F5344CB8AC3E}">
        <p14:creationId xmlns:p14="http://schemas.microsoft.com/office/powerpoint/2010/main" val="19803627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42</a:t>
            </a:fld>
            <a:endParaRPr lang="fr-FR"/>
          </a:p>
        </p:txBody>
      </p:sp>
    </p:spTree>
    <p:extLst>
      <p:ext uri="{BB962C8B-B14F-4D97-AF65-F5344CB8AC3E}">
        <p14:creationId xmlns:p14="http://schemas.microsoft.com/office/powerpoint/2010/main" val="1436481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43</a:t>
            </a:fld>
            <a:endParaRPr lang="fr-FR"/>
          </a:p>
        </p:txBody>
      </p:sp>
    </p:spTree>
    <p:extLst>
      <p:ext uri="{BB962C8B-B14F-4D97-AF65-F5344CB8AC3E}">
        <p14:creationId xmlns:p14="http://schemas.microsoft.com/office/powerpoint/2010/main" val="4184648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45</a:t>
            </a:fld>
            <a:endParaRPr lang="fr-FR"/>
          </a:p>
        </p:txBody>
      </p:sp>
    </p:spTree>
    <p:extLst>
      <p:ext uri="{BB962C8B-B14F-4D97-AF65-F5344CB8AC3E}">
        <p14:creationId xmlns:p14="http://schemas.microsoft.com/office/powerpoint/2010/main" val="5517887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46</a:t>
            </a:fld>
            <a:endParaRPr lang="fr-FR"/>
          </a:p>
        </p:txBody>
      </p:sp>
    </p:spTree>
    <p:extLst>
      <p:ext uri="{BB962C8B-B14F-4D97-AF65-F5344CB8AC3E}">
        <p14:creationId xmlns:p14="http://schemas.microsoft.com/office/powerpoint/2010/main" val="541017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a:t>
            </a:fld>
            <a:endParaRPr lang="fr-FR"/>
          </a:p>
        </p:txBody>
      </p:sp>
    </p:spTree>
    <p:extLst>
      <p:ext uri="{BB962C8B-B14F-4D97-AF65-F5344CB8AC3E}">
        <p14:creationId xmlns:p14="http://schemas.microsoft.com/office/powerpoint/2010/main" val="1060625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48</a:t>
            </a:fld>
            <a:endParaRPr lang="fr-FR"/>
          </a:p>
        </p:txBody>
      </p:sp>
    </p:spTree>
    <p:extLst>
      <p:ext uri="{BB962C8B-B14F-4D97-AF65-F5344CB8AC3E}">
        <p14:creationId xmlns:p14="http://schemas.microsoft.com/office/powerpoint/2010/main" val="18619101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49</a:t>
            </a:fld>
            <a:endParaRPr lang="fr-FR"/>
          </a:p>
        </p:txBody>
      </p:sp>
    </p:spTree>
    <p:extLst>
      <p:ext uri="{BB962C8B-B14F-4D97-AF65-F5344CB8AC3E}">
        <p14:creationId xmlns:p14="http://schemas.microsoft.com/office/powerpoint/2010/main" val="14388888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50</a:t>
            </a:fld>
            <a:endParaRPr lang="fr-FR"/>
          </a:p>
        </p:txBody>
      </p:sp>
    </p:spTree>
    <p:extLst>
      <p:ext uri="{BB962C8B-B14F-4D97-AF65-F5344CB8AC3E}">
        <p14:creationId xmlns:p14="http://schemas.microsoft.com/office/powerpoint/2010/main" val="7957566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51</a:t>
            </a:fld>
            <a:endParaRPr lang="fr-FR"/>
          </a:p>
        </p:txBody>
      </p:sp>
    </p:spTree>
    <p:extLst>
      <p:ext uri="{BB962C8B-B14F-4D97-AF65-F5344CB8AC3E}">
        <p14:creationId xmlns:p14="http://schemas.microsoft.com/office/powerpoint/2010/main" val="3627763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53</a:t>
            </a:fld>
            <a:endParaRPr lang="fr-FR"/>
          </a:p>
        </p:txBody>
      </p:sp>
    </p:spTree>
    <p:extLst>
      <p:ext uri="{BB962C8B-B14F-4D97-AF65-F5344CB8AC3E}">
        <p14:creationId xmlns:p14="http://schemas.microsoft.com/office/powerpoint/2010/main" val="20589565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54</a:t>
            </a:fld>
            <a:endParaRPr lang="fr-FR"/>
          </a:p>
        </p:txBody>
      </p:sp>
    </p:spTree>
    <p:extLst>
      <p:ext uri="{BB962C8B-B14F-4D97-AF65-F5344CB8AC3E}">
        <p14:creationId xmlns:p14="http://schemas.microsoft.com/office/powerpoint/2010/main" val="12881856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56</a:t>
            </a:fld>
            <a:endParaRPr lang="fr-FR"/>
          </a:p>
        </p:txBody>
      </p:sp>
    </p:spTree>
    <p:extLst>
      <p:ext uri="{BB962C8B-B14F-4D97-AF65-F5344CB8AC3E}">
        <p14:creationId xmlns:p14="http://schemas.microsoft.com/office/powerpoint/2010/main" val="18749961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57</a:t>
            </a:fld>
            <a:endParaRPr lang="fr-FR"/>
          </a:p>
        </p:txBody>
      </p:sp>
    </p:spTree>
    <p:extLst>
      <p:ext uri="{BB962C8B-B14F-4D97-AF65-F5344CB8AC3E}">
        <p14:creationId xmlns:p14="http://schemas.microsoft.com/office/powerpoint/2010/main" val="8854082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59</a:t>
            </a:fld>
            <a:endParaRPr lang="fr-FR"/>
          </a:p>
        </p:txBody>
      </p:sp>
    </p:spTree>
    <p:extLst>
      <p:ext uri="{BB962C8B-B14F-4D97-AF65-F5344CB8AC3E}">
        <p14:creationId xmlns:p14="http://schemas.microsoft.com/office/powerpoint/2010/main" val="11420155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60</a:t>
            </a:fld>
            <a:endParaRPr lang="fr-FR"/>
          </a:p>
        </p:txBody>
      </p:sp>
    </p:spTree>
    <p:extLst>
      <p:ext uri="{BB962C8B-B14F-4D97-AF65-F5344CB8AC3E}">
        <p14:creationId xmlns:p14="http://schemas.microsoft.com/office/powerpoint/2010/main" val="1794533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5</a:t>
            </a:fld>
            <a:endParaRPr lang="fr-FR"/>
          </a:p>
        </p:txBody>
      </p:sp>
    </p:spTree>
    <p:extLst>
      <p:ext uri="{BB962C8B-B14F-4D97-AF65-F5344CB8AC3E}">
        <p14:creationId xmlns:p14="http://schemas.microsoft.com/office/powerpoint/2010/main" val="1820525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62</a:t>
            </a:fld>
            <a:endParaRPr lang="fr-FR"/>
          </a:p>
        </p:txBody>
      </p:sp>
    </p:spTree>
    <p:extLst>
      <p:ext uri="{BB962C8B-B14F-4D97-AF65-F5344CB8AC3E}">
        <p14:creationId xmlns:p14="http://schemas.microsoft.com/office/powerpoint/2010/main" val="14631035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63</a:t>
            </a:fld>
            <a:endParaRPr lang="fr-FR"/>
          </a:p>
        </p:txBody>
      </p:sp>
    </p:spTree>
    <p:extLst>
      <p:ext uri="{BB962C8B-B14F-4D97-AF65-F5344CB8AC3E}">
        <p14:creationId xmlns:p14="http://schemas.microsoft.com/office/powerpoint/2010/main" val="16940604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64</a:t>
            </a:fld>
            <a:endParaRPr lang="fr-FR"/>
          </a:p>
        </p:txBody>
      </p:sp>
    </p:spTree>
    <p:extLst>
      <p:ext uri="{BB962C8B-B14F-4D97-AF65-F5344CB8AC3E}">
        <p14:creationId xmlns:p14="http://schemas.microsoft.com/office/powerpoint/2010/main" val="7364466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65</a:t>
            </a:fld>
            <a:endParaRPr lang="fr-FR"/>
          </a:p>
        </p:txBody>
      </p:sp>
    </p:spTree>
    <p:extLst>
      <p:ext uri="{BB962C8B-B14F-4D97-AF65-F5344CB8AC3E}">
        <p14:creationId xmlns:p14="http://schemas.microsoft.com/office/powerpoint/2010/main" val="15113788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66</a:t>
            </a:fld>
            <a:endParaRPr lang="fr-FR"/>
          </a:p>
        </p:txBody>
      </p:sp>
    </p:spTree>
    <p:extLst>
      <p:ext uri="{BB962C8B-B14F-4D97-AF65-F5344CB8AC3E}">
        <p14:creationId xmlns:p14="http://schemas.microsoft.com/office/powerpoint/2010/main" val="13072174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67</a:t>
            </a:fld>
            <a:endParaRPr lang="fr-FR"/>
          </a:p>
        </p:txBody>
      </p:sp>
    </p:spTree>
    <p:extLst>
      <p:ext uri="{BB962C8B-B14F-4D97-AF65-F5344CB8AC3E}">
        <p14:creationId xmlns:p14="http://schemas.microsoft.com/office/powerpoint/2010/main" val="823997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68</a:t>
            </a:fld>
            <a:endParaRPr lang="fr-FR"/>
          </a:p>
        </p:txBody>
      </p:sp>
    </p:spTree>
    <p:extLst>
      <p:ext uri="{BB962C8B-B14F-4D97-AF65-F5344CB8AC3E}">
        <p14:creationId xmlns:p14="http://schemas.microsoft.com/office/powerpoint/2010/main" val="7402697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69</a:t>
            </a:fld>
            <a:endParaRPr lang="fr-FR"/>
          </a:p>
        </p:txBody>
      </p:sp>
    </p:spTree>
    <p:extLst>
      <p:ext uri="{BB962C8B-B14F-4D97-AF65-F5344CB8AC3E}">
        <p14:creationId xmlns:p14="http://schemas.microsoft.com/office/powerpoint/2010/main" val="43779426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70</a:t>
            </a:fld>
            <a:endParaRPr lang="fr-FR"/>
          </a:p>
        </p:txBody>
      </p:sp>
    </p:spTree>
    <p:extLst>
      <p:ext uri="{BB962C8B-B14F-4D97-AF65-F5344CB8AC3E}">
        <p14:creationId xmlns:p14="http://schemas.microsoft.com/office/powerpoint/2010/main" val="5636361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71</a:t>
            </a:fld>
            <a:endParaRPr lang="fr-FR"/>
          </a:p>
        </p:txBody>
      </p:sp>
    </p:spTree>
    <p:extLst>
      <p:ext uri="{BB962C8B-B14F-4D97-AF65-F5344CB8AC3E}">
        <p14:creationId xmlns:p14="http://schemas.microsoft.com/office/powerpoint/2010/main" val="836826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6</a:t>
            </a:fld>
            <a:endParaRPr lang="fr-FR"/>
          </a:p>
        </p:txBody>
      </p:sp>
    </p:spTree>
    <p:extLst>
      <p:ext uri="{BB962C8B-B14F-4D97-AF65-F5344CB8AC3E}">
        <p14:creationId xmlns:p14="http://schemas.microsoft.com/office/powerpoint/2010/main" val="174005754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72</a:t>
            </a:fld>
            <a:endParaRPr lang="fr-FR"/>
          </a:p>
        </p:txBody>
      </p:sp>
    </p:spTree>
    <p:extLst>
      <p:ext uri="{BB962C8B-B14F-4D97-AF65-F5344CB8AC3E}">
        <p14:creationId xmlns:p14="http://schemas.microsoft.com/office/powerpoint/2010/main" val="16789899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73</a:t>
            </a:fld>
            <a:endParaRPr lang="fr-FR"/>
          </a:p>
        </p:txBody>
      </p:sp>
    </p:spTree>
    <p:extLst>
      <p:ext uri="{BB962C8B-B14F-4D97-AF65-F5344CB8AC3E}">
        <p14:creationId xmlns:p14="http://schemas.microsoft.com/office/powerpoint/2010/main" val="16171632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74</a:t>
            </a:fld>
            <a:endParaRPr lang="fr-FR"/>
          </a:p>
        </p:txBody>
      </p:sp>
    </p:spTree>
    <p:extLst>
      <p:ext uri="{BB962C8B-B14F-4D97-AF65-F5344CB8AC3E}">
        <p14:creationId xmlns:p14="http://schemas.microsoft.com/office/powerpoint/2010/main" val="26437406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75</a:t>
            </a:fld>
            <a:endParaRPr lang="fr-FR"/>
          </a:p>
        </p:txBody>
      </p:sp>
    </p:spTree>
    <p:extLst>
      <p:ext uri="{BB962C8B-B14F-4D97-AF65-F5344CB8AC3E}">
        <p14:creationId xmlns:p14="http://schemas.microsoft.com/office/powerpoint/2010/main" val="173673516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76</a:t>
            </a:fld>
            <a:endParaRPr lang="fr-FR"/>
          </a:p>
        </p:txBody>
      </p:sp>
    </p:spTree>
    <p:extLst>
      <p:ext uri="{BB962C8B-B14F-4D97-AF65-F5344CB8AC3E}">
        <p14:creationId xmlns:p14="http://schemas.microsoft.com/office/powerpoint/2010/main" val="15477086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77</a:t>
            </a:fld>
            <a:endParaRPr lang="fr-FR"/>
          </a:p>
        </p:txBody>
      </p:sp>
    </p:spTree>
    <p:extLst>
      <p:ext uri="{BB962C8B-B14F-4D97-AF65-F5344CB8AC3E}">
        <p14:creationId xmlns:p14="http://schemas.microsoft.com/office/powerpoint/2010/main" val="81162854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78</a:t>
            </a:fld>
            <a:endParaRPr lang="fr-FR"/>
          </a:p>
        </p:txBody>
      </p:sp>
    </p:spTree>
    <p:extLst>
      <p:ext uri="{BB962C8B-B14F-4D97-AF65-F5344CB8AC3E}">
        <p14:creationId xmlns:p14="http://schemas.microsoft.com/office/powerpoint/2010/main" val="66692812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79</a:t>
            </a:fld>
            <a:endParaRPr lang="fr-FR"/>
          </a:p>
        </p:txBody>
      </p:sp>
    </p:spTree>
    <p:extLst>
      <p:ext uri="{BB962C8B-B14F-4D97-AF65-F5344CB8AC3E}">
        <p14:creationId xmlns:p14="http://schemas.microsoft.com/office/powerpoint/2010/main" val="164530106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80</a:t>
            </a:fld>
            <a:endParaRPr lang="fr-FR"/>
          </a:p>
        </p:txBody>
      </p:sp>
    </p:spTree>
    <p:extLst>
      <p:ext uri="{BB962C8B-B14F-4D97-AF65-F5344CB8AC3E}">
        <p14:creationId xmlns:p14="http://schemas.microsoft.com/office/powerpoint/2010/main" val="157547664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81</a:t>
            </a:fld>
            <a:endParaRPr lang="fr-FR"/>
          </a:p>
        </p:txBody>
      </p:sp>
    </p:spTree>
    <p:extLst>
      <p:ext uri="{BB962C8B-B14F-4D97-AF65-F5344CB8AC3E}">
        <p14:creationId xmlns:p14="http://schemas.microsoft.com/office/powerpoint/2010/main" val="562655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7</a:t>
            </a:fld>
            <a:endParaRPr lang="fr-FR"/>
          </a:p>
        </p:txBody>
      </p:sp>
    </p:spTree>
    <p:extLst>
      <p:ext uri="{BB962C8B-B14F-4D97-AF65-F5344CB8AC3E}">
        <p14:creationId xmlns:p14="http://schemas.microsoft.com/office/powerpoint/2010/main" val="7147699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82</a:t>
            </a:fld>
            <a:endParaRPr lang="fr-FR"/>
          </a:p>
        </p:txBody>
      </p:sp>
    </p:spTree>
    <p:extLst>
      <p:ext uri="{BB962C8B-B14F-4D97-AF65-F5344CB8AC3E}">
        <p14:creationId xmlns:p14="http://schemas.microsoft.com/office/powerpoint/2010/main" val="117924704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83</a:t>
            </a:fld>
            <a:endParaRPr lang="fr-FR"/>
          </a:p>
        </p:txBody>
      </p:sp>
    </p:spTree>
    <p:extLst>
      <p:ext uri="{BB962C8B-B14F-4D97-AF65-F5344CB8AC3E}">
        <p14:creationId xmlns:p14="http://schemas.microsoft.com/office/powerpoint/2010/main" val="47843992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84</a:t>
            </a:fld>
            <a:endParaRPr lang="fr-FR"/>
          </a:p>
        </p:txBody>
      </p:sp>
    </p:spTree>
    <p:extLst>
      <p:ext uri="{BB962C8B-B14F-4D97-AF65-F5344CB8AC3E}">
        <p14:creationId xmlns:p14="http://schemas.microsoft.com/office/powerpoint/2010/main" val="96102830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85</a:t>
            </a:fld>
            <a:endParaRPr lang="fr-FR"/>
          </a:p>
        </p:txBody>
      </p:sp>
    </p:spTree>
    <p:extLst>
      <p:ext uri="{BB962C8B-B14F-4D97-AF65-F5344CB8AC3E}">
        <p14:creationId xmlns:p14="http://schemas.microsoft.com/office/powerpoint/2010/main" val="77812901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86</a:t>
            </a:fld>
            <a:endParaRPr lang="fr-FR"/>
          </a:p>
        </p:txBody>
      </p:sp>
    </p:spTree>
    <p:extLst>
      <p:ext uri="{BB962C8B-B14F-4D97-AF65-F5344CB8AC3E}">
        <p14:creationId xmlns:p14="http://schemas.microsoft.com/office/powerpoint/2010/main" val="198639490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87</a:t>
            </a:fld>
            <a:endParaRPr lang="fr-FR"/>
          </a:p>
        </p:txBody>
      </p:sp>
    </p:spTree>
    <p:extLst>
      <p:ext uri="{BB962C8B-B14F-4D97-AF65-F5344CB8AC3E}">
        <p14:creationId xmlns:p14="http://schemas.microsoft.com/office/powerpoint/2010/main" val="55844249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88</a:t>
            </a:fld>
            <a:endParaRPr lang="fr-FR"/>
          </a:p>
        </p:txBody>
      </p:sp>
    </p:spTree>
    <p:extLst>
      <p:ext uri="{BB962C8B-B14F-4D97-AF65-F5344CB8AC3E}">
        <p14:creationId xmlns:p14="http://schemas.microsoft.com/office/powerpoint/2010/main" val="123945926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89</a:t>
            </a:fld>
            <a:endParaRPr lang="fr-FR"/>
          </a:p>
        </p:txBody>
      </p:sp>
    </p:spTree>
    <p:extLst>
      <p:ext uri="{BB962C8B-B14F-4D97-AF65-F5344CB8AC3E}">
        <p14:creationId xmlns:p14="http://schemas.microsoft.com/office/powerpoint/2010/main" val="100054137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90</a:t>
            </a:fld>
            <a:endParaRPr lang="fr-FR"/>
          </a:p>
        </p:txBody>
      </p:sp>
    </p:spTree>
    <p:extLst>
      <p:ext uri="{BB962C8B-B14F-4D97-AF65-F5344CB8AC3E}">
        <p14:creationId xmlns:p14="http://schemas.microsoft.com/office/powerpoint/2010/main" val="101279297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91</a:t>
            </a:fld>
            <a:endParaRPr lang="fr-FR"/>
          </a:p>
        </p:txBody>
      </p:sp>
    </p:spTree>
    <p:extLst>
      <p:ext uri="{BB962C8B-B14F-4D97-AF65-F5344CB8AC3E}">
        <p14:creationId xmlns:p14="http://schemas.microsoft.com/office/powerpoint/2010/main" val="1671680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8</a:t>
            </a:fld>
            <a:endParaRPr lang="fr-FR"/>
          </a:p>
        </p:txBody>
      </p:sp>
    </p:spTree>
    <p:extLst>
      <p:ext uri="{BB962C8B-B14F-4D97-AF65-F5344CB8AC3E}">
        <p14:creationId xmlns:p14="http://schemas.microsoft.com/office/powerpoint/2010/main" val="132347212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92</a:t>
            </a:fld>
            <a:endParaRPr lang="fr-FR"/>
          </a:p>
        </p:txBody>
      </p:sp>
    </p:spTree>
    <p:extLst>
      <p:ext uri="{BB962C8B-B14F-4D97-AF65-F5344CB8AC3E}">
        <p14:creationId xmlns:p14="http://schemas.microsoft.com/office/powerpoint/2010/main" val="127752229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93</a:t>
            </a:fld>
            <a:endParaRPr lang="fr-FR"/>
          </a:p>
        </p:txBody>
      </p:sp>
    </p:spTree>
    <p:extLst>
      <p:ext uri="{BB962C8B-B14F-4D97-AF65-F5344CB8AC3E}">
        <p14:creationId xmlns:p14="http://schemas.microsoft.com/office/powerpoint/2010/main" val="155650892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94</a:t>
            </a:fld>
            <a:endParaRPr lang="fr-FR"/>
          </a:p>
        </p:txBody>
      </p:sp>
    </p:spTree>
    <p:extLst>
      <p:ext uri="{BB962C8B-B14F-4D97-AF65-F5344CB8AC3E}">
        <p14:creationId xmlns:p14="http://schemas.microsoft.com/office/powerpoint/2010/main" val="47158189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95</a:t>
            </a:fld>
            <a:endParaRPr lang="fr-FR"/>
          </a:p>
        </p:txBody>
      </p:sp>
    </p:spTree>
    <p:extLst>
      <p:ext uri="{BB962C8B-B14F-4D97-AF65-F5344CB8AC3E}">
        <p14:creationId xmlns:p14="http://schemas.microsoft.com/office/powerpoint/2010/main" val="16992527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96</a:t>
            </a:fld>
            <a:endParaRPr lang="fr-FR"/>
          </a:p>
        </p:txBody>
      </p:sp>
    </p:spTree>
    <p:extLst>
      <p:ext uri="{BB962C8B-B14F-4D97-AF65-F5344CB8AC3E}">
        <p14:creationId xmlns:p14="http://schemas.microsoft.com/office/powerpoint/2010/main" val="130485052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97</a:t>
            </a:fld>
            <a:endParaRPr lang="fr-FR"/>
          </a:p>
        </p:txBody>
      </p:sp>
    </p:spTree>
    <p:extLst>
      <p:ext uri="{BB962C8B-B14F-4D97-AF65-F5344CB8AC3E}">
        <p14:creationId xmlns:p14="http://schemas.microsoft.com/office/powerpoint/2010/main" val="51982093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98</a:t>
            </a:fld>
            <a:endParaRPr lang="fr-FR"/>
          </a:p>
        </p:txBody>
      </p:sp>
    </p:spTree>
    <p:extLst>
      <p:ext uri="{BB962C8B-B14F-4D97-AF65-F5344CB8AC3E}">
        <p14:creationId xmlns:p14="http://schemas.microsoft.com/office/powerpoint/2010/main" val="130195042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99</a:t>
            </a:fld>
            <a:endParaRPr lang="fr-FR"/>
          </a:p>
        </p:txBody>
      </p:sp>
    </p:spTree>
    <p:extLst>
      <p:ext uri="{BB962C8B-B14F-4D97-AF65-F5344CB8AC3E}">
        <p14:creationId xmlns:p14="http://schemas.microsoft.com/office/powerpoint/2010/main" val="116986327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100</a:t>
            </a:fld>
            <a:endParaRPr lang="fr-FR"/>
          </a:p>
        </p:txBody>
      </p:sp>
    </p:spTree>
    <p:extLst>
      <p:ext uri="{BB962C8B-B14F-4D97-AF65-F5344CB8AC3E}">
        <p14:creationId xmlns:p14="http://schemas.microsoft.com/office/powerpoint/2010/main" val="167920741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101</a:t>
            </a:fld>
            <a:endParaRPr lang="fr-FR"/>
          </a:p>
        </p:txBody>
      </p:sp>
    </p:spTree>
    <p:extLst>
      <p:ext uri="{BB962C8B-B14F-4D97-AF65-F5344CB8AC3E}">
        <p14:creationId xmlns:p14="http://schemas.microsoft.com/office/powerpoint/2010/main" val="208884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9</a:t>
            </a:fld>
            <a:endParaRPr lang="fr-FR"/>
          </a:p>
        </p:txBody>
      </p:sp>
    </p:spTree>
    <p:extLst>
      <p:ext uri="{BB962C8B-B14F-4D97-AF65-F5344CB8AC3E}">
        <p14:creationId xmlns:p14="http://schemas.microsoft.com/office/powerpoint/2010/main" val="128209641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102</a:t>
            </a:fld>
            <a:endParaRPr lang="fr-FR"/>
          </a:p>
        </p:txBody>
      </p:sp>
    </p:spTree>
    <p:extLst>
      <p:ext uri="{BB962C8B-B14F-4D97-AF65-F5344CB8AC3E}">
        <p14:creationId xmlns:p14="http://schemas.microsoft.com/office/powerpoint/2010/main" val="173536107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Tout</a:t>
            </a:r>
            <a:r>
              <a:rPr lang="fr-FR" baseline="0" dirty="0"/>
              <a:t> le monde réclame le </a:t>
            </a:r>
            <a:r>
              <a:rPr lang="fr-FR" b="1" baseline="0" dirty="0" err="1"/>
              <a:t>chgt</a:t>
            </a:r>
            <a:r>
              <a:rPr lang="fr-FR" baseline="0" dirty="0"/>
              <a:t> : échéances électorales</a:t>
            </a:r>
          </a:p>
          <a:p>
            <a:r>
              <a:rPr lang="fr-FR" baseline="0" dirty="0"/>
              <a:t>Mais tout le monde n’est pas </a:t>
            </a:r>
            <a:r>
              <a:rPr lang="fr-FR" b="1" baseline="0" dirty="0"/>
              <a:t>prêt à payer la facture </a:t>
            </a:r>
            <a:r>
              <a:rPr lang="fr-FR" baseline="0" dirty="0"/>
              <a:t>: réformes, oui, mais passer au tiroir caisse : non</a:t>
            </a:r>
          </a:p>
          <a:p>
            <a:endParaRPr lang="fr-FR" baseline="0" dirty="0"/>
          </a:p>
          <a:p>
            <a:r>
              <a:rPr lang="fr-FR" b="1" baseline="0" dirty="0"/>
              <a:t>Rencontrer JC </a:t>
            </a:r>
            <a:r>
              <a:rPr lang="fr-FR" baseline="0" dirty="0"/>
              <a:t>change la vie ! Prix à payer mais résultat au rendez-vous</a:t>
            </a:r>
          </a:p>
          <a:p>
            <a:endParaRPr lang="fr-FR" baseline="0" dirty="0"/>
          </a:p>
          <a:p>
            <a:r>
              <a:rPr lang="fr-FR" baseline="0" dirty="0"/>
              <a:t>La </a:t>
            </a:r>
            <a:r>
              <a:rPr lang="fr-FR" b="1" baseline="0" dirty="0"/>
              <a:t>vie nouvelle </a:t>
            </a:r>
            <a:r>
              <a:rPr lang="fr-FR" baseline="0" dirty="0"/>
              <a:t>: pas un rafistolage, ni un raccommodage mais une </a:t>
            </a:r>
            <a:r>
              <a:rPr lang="fr-FR" b="1" baseline="0" dirty="0"/>
              <a:t>transformation radicale</a:t>
            </a:r>
          </a:p>
          <a:p>
            <a:r>
              <a:rPr lang="fr-FR" baseline="0" dirty="0"/>
              <a:t>Nouvelle intelligence, volonté, cœur, relation avec Dieu et prochain</a:t>
            </a:r>
          </a:p>
          <a:p>
            <a:endParaRPr lang="fr-FR" baseline="0" dirty="0"/>
          </a:p>
          <a:p>
            <a:r>
              <a:rPr lang="fr-FR" b="1" baseline="0" dirty="0"/>
              <a:t>3 choses = 1 - Un avant et un après  2 - Comment changer ?  3 - Les résultats du </a:t>
            </a:r>
            <a:r>
              <a:rPr lang="fr-FR" b="1" baseline="0" dirty="0" err="1"/>
              <a:t>chgt</a:t>
            </a:r>
            <a:r>
              <a:rPr lang="fr-FR" b="1" baseline="0" dirty="0"/>
              <a:t> ?</a:t>
            </a: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103</a:t>
            </a:fld>
            <a:endParaRPr lang="fr-FR"/>
          </a:p>
        </p:txBody>
      </p:sp>
    </p:spTree>
    <p:extLst>
      <p:ext uri="{BB962C8B-B14F-4D97-AF65-F5344CB8AC3E}">
        <p14:creationId xmlns:p14="http://schemas.microsoft.com/office/powerpoint/2010/main" val="123812719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104</a:t>
            </a:fld>
            <a:endParaRPr lang="fr-FR"/>
          </a:p>
        </p:txBody>
      </p:sp>
    </p:spTree>
    <p:extLst>
      <p:ext uri="{BB962C8B-B14F-4D97-AF65-F5344CB8AC3E}">
        <p14:creationId xmlns:p14="http://schemas.microsoft.com/office/powerpoint/2010/main" val="8726054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4.17 Voici donc ce que je vous dis, ce que je vous déclare au nom du Seigneur : </a:t>
            </a:r>
            <a:r>
              <a:rPr lang="fr-FR" b="1" dirty="0"/>
              <a:t>vous ne devez plus vivre comme les païens, qui suivent leurs pensées vides de sens.</a:t>
            </a:r>
          </a:p>
          <a:p>
            <a:endParaRPr lang="fr-FR" dirty="0"/>
          </a:p>
        </p:txBody>
      </p:sp>
      <p:sp>
        <p:nvSpPr>
          <p:cNvPr id="4" name="Espace réservé du numéro de diapositive 3"/>
          <p:cNvSpPr>
            <a:spLocks noGrp="1"/>
          </p:cNvSpPr>
          <p:nvPr>
            <p:ph type="sldNum" sz="quarter" idx="10"/>
          </p:nvPr>
        </p:nvSpPr>
        <p:spPr/>
        <p:txBody>
          <a:bodyPr/>
          <a:lstStyle/>
          <a:p>
            <a:fld id="{E228C4A7-749A-4591-A4EA-48E7DBB8F47C}" type="slidenum">
              <a:rPr lang="fr-FR" smtClean="0"/>
              <a:pPr/>
              <a:t>105</a:t>
            </a:fld>
            <a:endParaRPr lang="fr-FR"/>
          </a:p>
        </p:txBody>
      </p:sp>
    </p:spTree>
    <p:extLst>
      <p:ext uri="{BB962C8B-B14F-4D97-AF65-F5344CB8AC3E}">
        <p14:creationId xmlns:p14="http://schemas.microsoft.com/office/powerpoint/2010/main" val="2004199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fr-FR"/>
              <a:t>16/09/2016</a:t>
            </a:r>
          </a:p>
        </p:txBody>
      </p:sp>
      <p:sp>
        <p:nvSpPr>
          <p:cNvPr id="19" name="Espace réservé du pied de page 18"/>
          <p:cNvSpPr>
            <a:spLocks noGrp="1"/>
          </p:cNvSpPr>
          <p:nvPr>
            <p:ph type="ftr" sz="quarter" idx="11"/>
          </p:nvPr>
        </p:nvSpPr>
        <p:spPr/>
        <p:txBody>
          <a:bodyPr/>
          <a:lstStyle/>
          <a:p>
            <a:r>
              <a:rPr lang="tr-TR"/>
              <a:t>Mt 5-7  Valence 17-18/09/2016</a:t>
            </a:r>
            <a:endParaRPr lang="fr-FR"/>
          </a:p>
        </p:txBody>
      </p:sp>
      <p:sp>
        <p:nvSpPr>
          <p:cNvPr id="27" name="Espace réservé du numéro de diapositive 26"/>
          <p:cNvSpPr>
            <a:spLocks noGrp="1"/>
          </p:cNvSpPr>
          <p:nvPr>
            <p:ph type="sldNum" sz="quarter" idx="12"/>
          </p:nvPr>
        </p:nvSpPr>
        <p:spPr/>
        <p:txBody>
          <a:bodyPr/>
          <a:lstStyle/>
          <a:p>
            <a:fld id="{5AD3C505-A899-4C72-86D4-F432D658DF5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16/09/2016</a:t>
            </a:r>
          </a:p>
        </p:txBody>
      </p:sp>
      <p:sp>
        <p:nvSpPr>
          <p:cNvPr id="5" name="Espace réservé du pied de page 4"/>
          <p:cNvSpPr>
            <a:spLocks noGrp="1"/>
          </p:cNvSpPr>
          <p:nvPr>
            <p:ph type="ftr" sz="quarter" idx="11"/>
          </p:nvPr>
        </p:nvSpPr>
        <p:spPr/>
        <p:txBody>
          <a:bodyPr/>
          <a:lstStyle/>
          <a:p>
            <a:r>
              <a:rPr lang="tr-TR"/>
              <a:t>Mt 5-7  Valence 17-18/09/2016</a:t>
            </a:r>
            <a:endParaRPr lang="fr-FR"/>
          </a:p>
        </p:txBody>
      </p:sp>
      <p:sp>
        <p:nvSpPr>
          <p:cNvPr id="6" name="Espace réservé du numéro de diapositive 5"/>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16/09/2016</a:t>
            </a:r>
          </a:p>
        </p:txBody>
      </p:sp>
      <p:sp>
        <p:nvSpPr>
          <p:cNvPr id="5" name="Espace réservé du pied de page 4"/>
          <p:cNvSpPr>
            <a:spLocks noGrp="1"/>
          </p:cNvSpPr>
          <p:nvPr>
            <p:ph type="ftr" sz="quarter" idx="11"/>
          </p:nvPr>
        </p:nvSpPr>
        <p:spPr/>
        <p:txBody>
          <a:bodyPr/>
          <a:lstStyle/>
          <a:p>
            <a:r>
              <a:rPr lang="tr-TR"/>
              <a:t>Mt 5-7  Valence 17-18/09/2016</a:t>
            </a:r>
            <a:endParaRPr lang="fr-FR"/>
          </a:p>
        </p:txBody>
      </p:sp>
      <p:sp>
        <p:nvSpPr>
          <p:cNvPr id="6" name="Espace réservé du numéro de diapositive 5"/>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16/09/2016</a:t>
            </a:r>
          </a:p>
        </p:txBody>
      </p:sp>
      <p:sp>
        <p:nvSpPr>
          <p:cNvPr id="5" name="Espace réservé du pied de page 4"/>
          <p:cNvSpPr>
            <a:spLocks noGrp="1"/>
          </p:cNvSpPr>
          <p:nvPr>
            <p:ph type="ftr" sz="quarter" idx="11"/>
          </p:nvPr>
        </p:nvSpPr>
        <p:spPr/>
        <p:txBody>
          <a:bodyPr/>
          <a:lstStyle/>
          <a:p>
            <a:r>
              <a:rPr lang="tr-TR"/>
              <a:t>Mt 5-7  Valence 17-18/09/2016</a:t>
            </a:r>
            <a:endParaRPr lang="fr-FR"/>
          </a:p>
        </p:txBody>
      </p:sp>
      <p:sp>
        <p:nvSpPr>
          <p:cNvPr id="6" name="Espace réservé du numéro de diapositive 5"/>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r>
              <a:rPr lang="fr-FR"/>
              <a:t>16/09/2016</a:t>
            </a:r>
          </a:p>
        </p:txBody>
      </p:sp>
      <p:sp>
        <p:nvSpPr>
          <p:cNvPr id="5" name="Espace réservé du pied de page 4"/>
          <p:cNvSpPr>
            <a:spLocks noGrp="1"/>
          </p:cNvSpPr>
          <p:nvPr>
            <p:ph type="ftr" sz="quarter" idx="11"/>
          </p:nvPr>
        </p:nvSpPr>
        <p:spPr/>
        <p:txBody>
          <a:bodyPr/>
          <a:lstStyle/>
          <a:p>
            <a:r>
              <a:rPr lang="tr-TR"/>
              <a:t>Mt 5-7  Valence 17-18/09/2016</a:t>
            </a:r>
            <a:endParaRPr lang="fr-FR"/>
          </a:p>
        </p:txBody>
      </p:sp>
      <p:sp>
        <p:nvSpPr>
          <p:cNvPr id="6" name="Espace réservé du numéro de diapositive 5"/>
          <p:cNvSpPr>
            <a:spLocks noGrp="1"/>
          </p:cNvSpPr>
          <p:nvPr>
            <p:ph type="sldNum" sz="quarter" idx="12"/>
          </p:nvPr>
        </p:nvSpPr>
        <p:spPr/>
        <p:txBody>
          <a:bodyPr/>
          <a:lstStyle/>
          <a:p>
            <a:fld id="{5AD3C505-A899-4C72-86D4-F432D658DF5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r>
              <a:rPr lang="fr-FR"/>
              <a:t>16/09/2016</a:t>
            </a:r>
          </a:p>
        </p:txBody>
      </p:sp>
      <p:sp>
        <p:nvSpPr>
          <p:cNvPr id="6" name="Espace réservé du pied de page 5"/>
          <p:cNvSpPr>
            <a:spLocks noGrp="1"/>
          </p:cNvSpPr>
          <p:nvPr>
            <p:ph type="ftr" sz="quarter" idx="11"/>
          </p:nvPr>
        </p:nvSpPr>
        <p:spPr/>
        <p:txBody>
          <a:bodyPr/>
          <a:lstStyle/>
          <a:p>
            <a:r>
              <a:rPr lang="tr-TR"/>
              <a:t>Mt 5-7  Valence 17-18/09/2016</a:t>
            </a:r>
            <a:endParaRPr lang="fr-FR"/>
          </a:p>
        </p:txBody>
      </p:sp>
      <p:sp>
        <p:nvSpPr>
          <p:cNvPr id="7" name="Espace réservé du numéro de diapositive 6"/>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r>
              <a:rPr lang="fr-FR"/>
              <a:t>16/09/2016</a:t>
            </a:r>
          </a:p>
        </p:txBody>
      </p:sp>
      <p:sp>
        <p:nvSpPr>
          <p:cNvPr id="8" name="Espace réservé du pied de page 7"/>
          <p:cNvSpPr>
            <a:spLocks noGrp="1"/>
          </p:cNvSpPr>
          <p:nvPr>
            <p:ph type="ftr" sz="quarter" idx="11"/>
          </p:nvPr>
        </p:nvSpPr>
        <p:spPr/>
        <p:txBody>
          <a:bodyPr/>
          <a:lstStyle/>
          <a:p>
            <a:r>
              <a:rPr lang="tr-TR"/>
              <a:t>Mt 5-7  Valence 17-18/09/2016</a:t>
            </a:r>
            <a:endParaRPr lang="fr-FR"/>
          </a:p>
        </p:txBody>
      </p:sp>
      <p:sp>
        <p:nvSpPr>
          <p:cNvPr id="9" name="Espace réservé du numéro de diapositive 8"/>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r>
              <a:rPr lang="fr-FR"/>
              <a:t>16/09/2016</a:t>
            </a:r>
          </a:p>
        </p:txBody>
      </p:sp>
      <p:sp>
        <p:nvSpPr>
          <p:cNvPr id="4" name="Espace réservé du pied de page 3"/>
          <p:cNvSpPr>
            <a:spLocks noGrp="1"/>
          </p:cNvSpPr>
          <p:nvPr>
            <p:ph type="ftr" sz="quarter" idx="11"/>
          </p:nvPr>
        </p:nvSpPr>
        <p:spPr/>
        <p:txBody>
          <a:bodyPr/>
          <a:lstStyle/>
          <a:p>
            <a:r>
              <a:rPr lang="tr-TR"/>
              <a:t>Mt 5-7  Valence 17-18/09/2016</a:t>
            </a:r>
            <a:endParaRPr lang="fr-FR"/>
          </a:p>
        </p:txBody>
      </p:sp>
      <p:sp>
        <p:nvSpPr>
          <p:cNvPr id="5" name="Espace réservé du numéro de diapositive 4"/>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16/09/2016</a:t>
            </a:r>
          </a:p>
        </p:txBody>
      </p:sp>
      <p:sp>
        <p:nvSpPr>
          <p:cNvPr id="3" name="Espace réservé du pied de page 2"/>
          <p:cNvSpPr>
            <a:spLocks noGrp="1"/>
          </p:cNvSpPr>
          <p:nvPr>
            <p:ph type="ftr" sz="quarter" idx="11"/>
          </p:nvPr>
        </p:nvSpPr>
        <p:spPr/>
        <p:txBody>
          <a:bodyPr/>
          <a:lstStyle/>
          <a:p>
            <a:r>
              <a:rPr lang="tr-TR"/>
              <a:t>Mt 5-7  Valence 17-18/09/2016</a:t>
            </a:r>
            <a:endParaRPr lang="fr-FR"/>
          </a:p>
        </p:txBody>
      </p:sp>
      <p:sp>
        <p:nvSpPr>
          <p:cNvPr id="4" name="Espace réservé du numéro de diapositive 3"/>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r>
              <a:rPr lang="fr-FR"/>
              <a:t>16/09/2016</a:t>
            </a:r>
          </a:p>
        </p:txBody>
      </p:sp>
      <p:sp>
        <p:nvSpPr>
          <p:cNvPr id="6" name="Espace réservé du pied de page 5"/>
          <p:cNvSpPr>
            <a:spLocks noGrp="1"/>
          </p:cNvSpPr>
          <p:nvPr>
            <p:ph type="ftr" sz="quarter" idx="11"/>
          </p:nvPr>
        </p:nvSpPr>
        <p:spPr/>
        <p:txBody>
          <a:bodyPr/>
          <a:lstStyle/>
          <a:p>
            <a:r>
              <a:rPr lang="tr-TR"/>
              <a:t>Mt 5-7  Valence 17-18/09/2016</a:t>
            </a:r>
            <a:endParaRPr lang="fr-FR"/>
          </a:p>
        </p:txBody>
      </p:sp>
      <p:sp>
        <p:nvSpPr>
          <p:cNvPr id="7" name="Espace réservé du numéro de diapositive 6"/>
          <p:cNvSpPr>
            <a:spLocks noGrp="1"/>
          </p:cNvSpPr>
          <p:nvPr>
            <p:ph type="sldNum" sz="quarter" idx="12"/>
          </p:nvPr>
        </p:nvSpPr>
        <p:spPr/>
        <p:txBody>
          <a:bodyPr/>
          <a:lstStyle/>
          <a:p>
            <a:fld id="{5AD3C505-A899-4C72-86D4-F432D658DF5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r>
              <a:rPr lang="fr-FR"/>
              <a:t>16/09/2016</a:t>
            </a:r>
          </a:p>
        </p:txBody>
      </p:sp>
      <p:sp>
        <p:nvSpPr>
          <p:cNvPr id="6" name="Espace réservé du pied de page 5"/>
          <p:cNvSpPr>
            <a:spLocks noGrp="1"/>
          </p:cNvSpPr>
          <p:nvPr>
            <p:ph type="ftr" sz="quarter" idx="11"/>
          </p:nvPr>
        </p:nvSpPr>
        <p:spPr/>
        <p:txBody>
          <a:bodyPr/>
          <a:lstStyle/>
          <a:p>
            <a:r>
              <a:rPr lang="tr-TR"/>
              <a:t>Mt 5-7  Valence 17-18/09/2016</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AD3C505-A899-4C72-86D4-F432D658DF5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t>16/09/2016</a:t>
            </a: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a:t>Mt 5-7  Valence 17-18/09/2016</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D3C505-A899-4C72-86D4-F432D658DF5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3657600"/>
          </a:xfrm>
        </p:spPr>
        <p:txBody>
          <a:bodyPr anchor="t">
            <a:normAutofit/>
          </a:bodyPr>
          <a:lstStyle/>
          <a:p>
            <a:pPr algn="ctr"/>
            <a:r>
              <a:rPr lang="fr-FR" sz="8000" b="0" dirty="0"/>
              <a:t>Plaidoyer</a:t>
            </a:r>
            <a:r>
              <a:rPr lang="fr-FR" sz="8000" b="0" dirty="0">
                <a:solidFill>
                  <a:srgbClr val="FF0000"/>
                </a:solidFill>
              </a:rPr>
              <a:t> </a:t>
            </a:r>
            <a:r>
              <a:rPr lang="fr-FR" sz="8000" b="0" dirty="0"/>
              <a:t>pour un christianisme cohérent</a:t>
            </a:r>
          </a:p>
        </p:txBody>
      </p:sp>
      <p:sp>
        <p:nvSpPr>
          <p:cNvPr id="3" name="Sous-titre 2"/>
          <p:cNvSpPr>
            <a:spLocks noGrp="1"/>
          </p:cNvSpPr>
          <p:nvPr>
            <p:ph type="subTitle" idx="1"/>
          </p:nvPr>
        </p:nvSpPr>
        <p:spPr>
          <a:xfrm>
            <a:off x="533400" y="4953000"/>
            <a:ext cx="7854696" cy="1219200"/>
          </a:xfrm>
        </p:spPr>
        <p:txBody>
          <a:bodyPr>
            <a:normAutofit/>
          </a:bodyPr>
          <a:lstStyle/>
          <a:p>
            <a:pPr algn="ctr"/>
            <a:r>
              <a:rPr lang="fr-FR" sz="6000" dirty="0"/>
              <a:t>Matthieu 5-7</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47800"/>
          </a:xfrm>
        </p:spPr>
        <p:txBody>
          <a:bodyPr anchor="t">
            <a:normAutofit/>
          </a:bodyPr>
          <a:lstStyle/>
          <a:p>
            <a:pPr algn="ctr"/>
            <a:r>
              <a:rPr lang="fr-FR" dirty="0"/>
              <a:t>(3) </a:t>
            </a:r>
            <a:r>
              <a:rPr lang="fr-FR" sz="6667" dirty="0"/>
              <a:t>Les </a:t>
            </a:r>
            <a:r>
              <a:rPr lang="fr-FR" sz="6667" dirty="0">
                <a:solidFill>
                  <a:srgbClr val="0000FF"/>
                </a:solidFill>
              </a:rPr>
              <a:t>doux</a:t>
            </a:r>
            <a:r>
              <a:rPr lang="fr-FR" sz="6667" dirty="0">
                <a:solidFill>
                  <a:srgbClr val="FF0000"/>
                </a:solidFill>
              </a:rPr>
              <a:t> </a:t>
            </a:r>
            <a:r>
              <a:rPr lang="fr-FR" dirty="0"/>
              <a:t>(5.5)</a:t>
            </a:r>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dirty="0"/>
              <a:t> </a:t>
            </a:r>
            <a:r>
              <a:rPr lang="fr-FR" sz="5400" dirty="0">
                <a:solidFill>
                  <a:srgbClr val="0000FF"/>
                </a:solidFill>
              </a:rPr>
              <a:t>L’attente </a:t>
            </a:r>
            <a:r>
              <a:rPr lang="fr-FR" sz="5400" dirty="0"/>
              <a:t>messianique</a:t>
            </a:r>
          </a:p>
          <a:p>
            <a:pPr algn="ctr">
              <a:buFont typeface="Wingdings" pitchFamily="2" charset="2"/>
              <a:buChar char="Ø"/>
            </a:pPr>
            <a:r>
              <a:rPr lang="fr-FR" sz="5400" dirty="0"/>
              <a:t>Profil de La </a:t>
            </a:r>
            <a:r>
              <a:rPr lang="fr-FR" sz="5400" dirty="0">
                <a:solidFill>
                  <a:srgbClr val="0000FF"/>
                </a:solidFill>
              </a:rPr>
              <a:t>douceur</a:t>
            </a:r>
          </a:p>
          <a:p>
            <a:pPr algn="ctr">
              <a:buFont typeface="Wingdings" pitchFamily="2" charset="2"/>
              <a:buChar char="Ø"/>
            </a:pPr>
            <a:r>
              <a:rPr lang="fr-FR" sz="5400" dirty="0">
                <a:solidFill>
                  <a:srgbClr val="0000FF"/>
                </a:solidFill>
              </a:rPr>
              <a:t>À eux, la terre !</a:t>
            </a:r>
            <a:endParaRPr lang="fr-FR" sz="6000"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24</a:t>
            </a:r>
            <a:r>
              <a:rPr lang="fr-FR" sz="2778" b="0" dirty="0">
                <a:solidFill>
                  <a:srgbClr val="000000"/>
                </a:solidFill>
                <a:latin typeface="Tahoma"/>
                <a:ea typeface="Calibri"/>
              </a:rPr>
              <a:t>  –</a:t>
            </a:r>
            <a:r>
              <a:rPr lang="fr-FR" sz="2800" dirty="0">
                <a:solidFill>
                  <a:srgbClr val="000000"/>
                </a:solidFill>
                <a:latin typeface="Tahoma"/>
                <a:ea typeface="Calibri"/>
              </a:rPr>
              <a:t> </a:t>
            </a:r>
            <a:r>
              <a:rPr lang="fr-FR" sz="2800" b="0" dirty="0">
                <a:solidFill>
                  <a:srgbClr val="000000"/>
                </a:solidFill>
                <a:latin typeface="Tahoma"/>
                <a:ea typeface="Calibri"/>
              </a:rPr>
              <a:t>C’est pourquoi, celui qui écoute ce que je dis et qui l’applique, ressemble à un homme sensé qui a bâti sa maison sur le roc. </a:t>
            </a:r>
            <a:r>
              <a:rPr lang="fr-FR" sz="2500" b="0" dirty="0">
                <a:solidFill>
                  <a:srgbClr val="FF0000"/>
                </a:solidFill>
                <a:latin typeface="Tahoma"/>
                <a:ea typeface="Calibri"/>
              </a:rPr>
              <a:t>25</a:t>
            </a:r>
            <a:r>
              <a:rPr lang="fr-FR" sz="2800" b="0" dirty="0">
                <a:solidFill>
                  <a:srgbClr val="000000"/>
                </a:solidFill>
                <a:latin typeface="Tahoma"/>
                <a:ea typeface="Calibri"/>
              </a:rPr>
              <a:t>  Il a plu à verse, les fleuves ont débordé, les vents ont soufflé avec violence, ils se sont déchaînés contre cette maison : elle ne s’est pas effondrée, car ses fondations reposaient sur le roc. </a:t>
            </a:r>
            <a:r>
              <a:rPr lang="fr-FR" sz="2500" b="0" dirty="0">
                <a:solidFill>
                  <a:srgbClr val="FF0000"/>
                </a:solidFill>
                <a:latin typeface="Tahoma"/>
                <a:ea typeface="Calibri"/>
              </a:rPr>
              <a:t>26</a:t>
            </a:r>
            <a:r>
              <a:rPr lang="fr-FR" sz="2800" b="0" dirty="0">
                <a:solidFill>
                  <a:srgbClr val="000000"/>
                </a:solidFill>
                <a:latin typeface="Tahoma"/>
                <a:ea typeface="Calibri"/>
              </a:rPr>
              <a:t>  Mais celui qui écoute mes paroles sans faire ce que je dis, ressemble à un homme assez fou pour construire sa maison sur le sable. </a:t>
            </a:r>
            <a:r>
              <a:rPr lang="fr-FR" sz="2500" b="0" dirty="0">
                <a:solidFill>
                  <a:srgbClr val="FF0000"/>
                </a:solidFill>
                <a:latin typeface="Tahoma"/>
                <a:ea typeface="Calibri"/>
              </a:rPr>
              <a:t>27</a:t>
            </a:r>
            <a:r>
              <a:rPr lang="fr-FR" sz="2800" b="0" dirty="0">
                <a:solidFill>
                  <a:srgbClr val="000000"/>
                </a:solidFill>
                <a:latin typeface="Tahoma"/>
                <a:ea typeface="Calibri"/>
              </a:rPr>
              <a:t>  Il a plu à verse, les fleuves ont débordé, les vents ont soufflé avec violence, ils se sont déchaînés contre cette maison : elle s’est effondrée et sa ruine a été complète. </a:t>
            </a:r>
            <a:endParaRPr lang="fr-FR" sz="2778" b="0" dirty="0">
              <a:solidFill>
                <a:srgbClr val="000000"/>
              </a:solidFill>
              <a:latin typeface="Tahoma"/>
              <a:ea typeface="Calibri"/>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371600"/>
          </a:xfrm>
        </p:spPr>
        <p:txBody>
          <a:bodyPr anchor="t">
            <a:noAutofit/>
          </a:bodyPr>
          <a:lstStyle/>
          <a:p>
            <a:pPr algn="ctr"/>
            <a:r>
              <a:rPr lang="fr-FR" sz="4400" dirty="0">
                <a:solidFill>
                  <a:srgbClr val="0000FF"/>
                </a:solidFill>
              </a:rPr>
              <a:t>Obéir </a:t>
            </a:r>
            <a:r>
              <a:rPr lang="fr-FR" sz="4400" dirty="0">
                <a:solidFill>
                  <a:schemeClr val="tx1"/>
                </a:solidFill>
              </a:rPr>
              <a:t>à la volonté de Dieu : une question de </a:t>
            </a:r>
            <a:r>
              <a:rPr lang="fr-FR" sz="4400" dirty="0">
                <a:solidFill>
                  <a:srgbClr val="0000FF"/>
                </a:solidFill>
              </a:rPr>
              <a:t>bon sens </a:t>
            </a:r>
            <a:r>
              <a:rPr lang="fr-FR" sz="2800" dirty="0"/>
              <a:t>(7.24-27)</a:t>
            </a:r>
            <a:endParaRPr lang="fr-FR" sz="4000" dirty="0"/>
          </a:p>
        </p:txBody>
      </p:sp>
      <p:sp>
        <p:nvSpPr>
          <p:cNvPr id="3" name="Espace réservé du contenu 2"/>
          <p:cNvSpPr>
            <a:spLocks noGrp="1"/>
          </p:cNvSpPr>
          <p:nvPr>
            <p:ph idx="1"/>
          </p:nvPr>
        </p:nvSpPr>
        <p:spPr>
          <a:xfrm>
            <a:off x="457200" y="1600200"/>
            <a:ext cx="8229600" cy="4724400"/>
          </a:xfrm>
        </p:spPr>
        <p:txBody>
          <a:bodyPr anchor="ctr">
            <a:noAutofit/>
          </a:bodyPr>
          <a:lstStyle/>
          <a:p>
            <a:pPr lvl="2" algn="ctr">
              <a:buFont typeface="Wingdings" charset="2"/>
              <a:buChar char="Ø"/>
            </a:pPr>
            <a:r>
              <a:rPr lang="fr-FR" sz="4300" dirty="0">
                <a:latin typeface="+mj-lt"/>
                <a:ea typeface="+mj-ea"/>
                <a:cs typeface="+mj-cs"/>
              </a:rPr>
              <a:t>Quatre </a:t>
            </a:r>
            <a:r>
              <a:rPr lang="fr-FR" sz="4300" dirty="0">
                <a:solidFill>
                  <a:srgbClr val="0000FF"/>
                </a:solidFill>
                <a:latin typeface="+mj-lt"/>
                <a:ea typeface="+mj-ea"/>
                <a:cs typeface="+mj-cs"/>
              </a:rPr>
              <a:t>points communs </a:t>
            </a:r>
            <a:r>
              <a:rPr lang="fr-FR" sz="4300" dirty="0">
                <a:latin typeface="+mj-lt"/>
                <a:ea typeface="+mj-ea"/>
                <a:cs typeface="+mj-cs"/>
              </a:rPr>
              <a:t>à tous les auditeurs</a:t>
            </a:r>
          </a:p>
          <a:p>
            <a:pPr algn="ctr">
              <a:buFont typeface="Wingdings" charset="2"/>
              <a:buChar char="Ø"/>
            </a:pPr>
            <a:r>
              <a:rPr lang="fr-FR" sz="4800" dirty="0">
                <a:latin typeface="+mj-lt"/>
                <a:ea typeface="+mj-ea"/>
                <a:cs typeface="+mj-cs"/>
              </a:rPr>
              <a:t>La </a:t>
            </a:r>
            <a:r>
              <a:rPr lang="fr-FR" sz="4800" dirty="0">
                <a:solidFill>
                  <a:srgbClr val="0000FF"/>
                </a:solidFill>
                <a:latin typeface="+mj-lt"/>
                <a:ea typeface="+mj-ea"/>
                <a:cs typeface="+mj-cs"/>
              </a:rPr>
              <a:t>grande</a:t>
            </a:r>
            <a:r>
              <a:rPr lang="fr-FR" sz="4800" dirty="0">
                <a:latin typeface="+mj-lt"/>
                <a:ea typeface="+mj-ea"/>
                <a:cs typeface="+mj-cs"/>
              </a:rPr>
              <a:t> </a:t>
            </a:r>
            <a:r>
              <a:rPr lang="fr-FR" sz="4800" dirty="0">
                <a:solidFill>
                  <a:srgbClr val="0000FF"/>
                </a:solidFill>
                <a:latin typeface="+mj-lt"/>
                <a:ea typeface="+mj-ea"/>
                <a:cs typeface="+mj-cs"/>
              </a:rPr>
              <a:t>différence</a:t>
            </a:r>
            <a:r>
              <a:rPr lang="fr-FR" sz="4800" dirty="0">
                <a:latin typeface="+mj-lt"/>
                <a:ea typeface="+mj-ea"/>
                <a:cs typeface="+mj-cs"/>
              </a:rPr>
              <a:t> </a:t>
            </a:r>
            <a:endParaRPr lang="fr-FR" sz="4000" dirty="0">
              <a:latin typeface="+mj-lt"/>
              <a:ea typeface="+mj-ea"/>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t>1 </a:t>
            </a:r>
            <a:r>
              <a:rPr lang="fr-FR" sz="7000" dirty="0"/>
              <a:t>- </a:t>
            </a:r>
            <a:r>
              <a:rPr lang="fr-FR" sz="6500" b="1" dirty="0"/>
              <a:t>Le</a:t>
            </a:r>
            <a:r>
              <a:rPr lang="fr-FR" sz="6500" dirty="0"/>
              <a:t> </a:t>
            </a:r>
            <a:r>
              <a:rPr lang="fr-FR" sz="6500" b="1" dirty="0">
                <a:solidFill>
                  <a:srgbClr val="FF0000"/>
                </a:solidFill>
              </a:rPr>
              <a:t>profil </a:t>
            </a:r>
            <a:r>
              <a:rPr lang="fr-FR" sz="6500" b="1" dirty="0"/>
              <a:t>du chrétien</a:t>
            </a:r>
            <a:r>
              <a:rPr lang="fr-FR" sz="5895" dirty="0"/>
              <a:t> </a:t>
            </a:r>
          </a:p>
          <a:p>
            <a:pPr>
              <a:buNone/>
            </a:pPr>
            <a:r>
              <a:rPr lang="fr-FR" sz="5895" dirty="0"/>
              <a:t>			une question de </a:t>
            </a:r>
            <a:r>
              <a:rPr lang="fr-FR" sz="5895" b="1" i="1" dirty="0">
                <a:solidFill>
                  <a:srgbClr val="0000FF"/>
                </a:solidFill>
              </a:rPr>
              <a:t>caractère</a:t>
            </a:r>
            <a:r>
              <a:rPr lang="fr-FR" sz="5895" b="1" dirty="0">
                <a:solidFill>
                  <a:srgbClr val="0000FF"/>
                </a:solidFill>
              </a:rPr>
              <a:t> </a:t>
            </a:r>
            <a:r>
              <a:rPr lang="fr-FR" sz="5895" dirty="0"/>
              <a:t>(Mt 5.3-12)</a:t>
            </a:r>
            <a:endParaRPr lang="en-GB" sz="5895" dirty="0"/>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5895" dirty="0">
                <a:effectLst>
                  <a:glow rad="101600">
                    <a:srgbClr val="FFFF00">
                      <a:alpha val="75000"/>
                    </a:srgbClr>
                  </a:glow>
                </a:effectLst>
              </a:rPr>
              <a:t>7 - </a:t>
            </a:r>
            <a:r>
              <a:rPr lang="fr-FR" sz="6500" b="1" dirty="0">
                <a:solidFill>
                  <a:srgbClr val="FF0000"/>
                </a:solidFill>
                <a:effectLst>
                  <a:glow rad="101600">
                    <a:srgbClr val="FFFF00">
                      <a:alpha val="75000"/>
                    </a:srgbClr>
                  </a:glow>
                </a:effectLst>
              </a:rPr>
              <a:t>L’engagement</a:t>
            </a:r>
            <a:r>
              <a:rPr lang="fr-FR" sz="6500" b="1" dirty="0">
                <a:effectLst>
                  <a:glow rad="101600">
                    <a:srgbClr val="FFFF00">
                      <a:alpha val="75000"/>
                    </a:srgbClr>
                  </a:glow>
                </a:effectLst>
              </a:rPr>
              <a:t> et la consécration du chrétien</a:t>
            </a:r>
            <a:r>
              <a:rPr lang="fr-FR" sz="6500" dirty="0">
                <a:effectLst>
                  <a:glow rad="101600">
                    <a:srgbClr val="FFFF00">
                      <a:alpha val="75000"/>
                    </a:srgbClr>
                  </a:glow>
                </a:effectLst>
              </a:rPr>
              <a:t> </a:t>
            </a:r>
          </a:p>
          <a:p>
            <a:pPr>
              <a:buNone/>
            </a:pPr>
            <a:r>
              <a:rPr lang="fr-FR" sz="5895" dirty="0">
                <a:effectLst>
                  <a:glow rad="101600">
                    <a:srgbClr val="FFFF00">
                      <a:alpha val="75000"/>
                    </a:srgbClr>
                  </a:glow>
                </a:effectLst>
              </a:rPr>
              <a:t>			une question de </a:t>
            </a:r>
            <a:r>
              <a:rPr lang="fr-FR" sz="5895" b="1" i="1" dirty="0">
                <a:solidFill>
                  <a:srgbClr val="0000FF"/>
                </a:solidFill>
                <a:effectLst>
                  <a:glow rad="101600">
                    <a:srgbClr val="FFFF00">
                      <a:alpha val="75000"/>
                    </a:srgbClr>
                  </a:glow>
                </a:effectLst>
              </a:rPr>
              <a:t>cohérence</a:t>
            </a:r>
            <a:r>
              <a:rPr lang="fr-FR" sz="5895" dirty="0">
                <a:effectLst>
                  <a:glow rad="101600">
                    <a:srgbClr val="FFFF00">
                      <a:alpha val="75000"/>
                    </a:srgbClr>
                  </a:glow>
                </a:effectLst>
              </a:rPr>
              <a:t> (Mt 7.13-27)</a:t>
            </a:r>
            <a:endParaRPr lang="en-GB" sz="5895" dirty="0">
              <a:effectLst>
                <a:glow rad="101600">
                  <a:srgbClr val="FFFF00">
                    <a:alpha val="75000"/>
                  </a:srgbClr>
                </a:glow>
              </a:effectLst>
            </a:endParaRPr>
          </a:p>
          <a:p>
            <a:pPr>
              <a:buFont typeface="Wingdings" pitchFamily="2" charset="2"/>
              <a:buChar char="Ø"/>
            </a:pPr>
            <a:endParaRPr lang="fr-FR" sz="5400" b="1" dirty="0"/>
          </a:p>
        </p:txBody>
      </p:sp>
    </p:spTree>
  </p:cSld>
  <p:clrMapOvr>
    <a:masterClrMapping/>
  </p:clrMapOvr>
  <p:transition>
    <p:wedg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 7.28  </a:t>
            </a:r>
            <a:r>
              <a:rPr lang="fr-FR" sz="3600" b="0" dirty="0">
                <a:solidFill>
                  <a:srgbClr val="000000"/>
                </a:solidFill>
                <a:latin typeface="Tahoma"/>
                <a:ea typeface="Calibri"/>
              </a:rPr>
              <a:t>Quand Jésus eut fini de parler, les foules étaient impressionnées par son enseignement. </a:t>
            </a:r>
            <a:r>
              <a:rPr lang="fr-FR" sz="2500" b="0" dirty="0">
                <a:solidFill>
                  <a:srgbClr val="FF0000"/>
                </a:solidFill>
                <a:latin typeface="Tahoma"/>
                <a:ea typeface="Calibri"/>
              </a:rPr>
              <a:t>29</a:t>
            </a:r>
            <a:r>
              <a:rPr lang="fr-FR" sz="3600" b="0" dirty="0">
                <a:solidFill>
                  <a:srgbClr val="000000"/>
                </a:solidFill>
                <a:latin typeface="Tahoma"/>
                <a:ea typeface="Calibri"/>
              </a:rPr>
              <a:t>  Car il parlait avec une autorité que n’avaient pas leurs spécialistes de la Loi. </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371600"/>
          </a:xfrm>
        </p:spPr>
        <p:txBody>
          <a:bodyPr anchor="t">
            <a:noAutofit/>
          </a:bodyPr>
          <a:lstStyle/>
          <a:p>
            <a:pPr algn="ctr"/>
            <a:r>
              <a:rPr lang="fr-FR" sz="4400" dirty="0">
                <a:solidFill>
                  <a:srgbClr val="0000FF"/>
                </a:solidFill>
              </a:rPr>
              <a:t>Réaction </a:t>
            </a:r>
            <a:r>
              <a:rPr lang="fr-FR" sz="4400" dirty="0">
                <a:solidFill>
                  <a:schemeClr val="tx1"/>
                </a:solidFill>
              </a:rPr>
              <a:t>à l’enseignement de Jésus </a:t>
            </a:r>
            <a:r>
              <a:rPr lang="fr-FR" sz="2800" dirty="0"/>
              <a:t>(7.28-29)</a:t>
            </a:r>
            <a:endParaRPr lang="fr-FR" sz="4000" dirty="0"/>
          </a:p>
        </p:txBody>
      </p:sp>
      <p:sp>
        <p:nvSpPr>
          <p:cNvPr id="3" name="Espace réservé du contenu 2"/>
          <p:cNvSpPr>
            <a:spLocks noGrp="1"/>
          </p:cNvSpPr>
          <p:nvPr>
            <p:ph idx="1"/>
          </p:nvPr>
        </p:nvSpPr>
        <p:spPr>
          <a:xfrm>
            <a:off x="457200" y="1600200"/>
            <a:ext cx="8229600" cy="4724400"/>
          </a:xfrm>
        </p:spPr>
        <p:txBody>
          <a:bodyPr anchor="ctr">
            <a:noAutofit/>
          </a:bodyPr>
          <a:lstStyle/>
          <a:p>
            <a:pPr algn="ctr">
              <a:buFont typeface="Wingdings" charset="2"/>
              <a:buChar char="Ø"/>
            </a:pPr>
            <a:r>
              <a:rPr lang="fr-FR" sz="4000" dirty="0">
                <a:latin typeface="+mj-lt"/>
                <a:ea typeface="+mj-ea"/>
                <a:cs typeface="+mj-cs"/>
              </a:rPr>
              <a:t>La vérité, </a:t>
            </a:r>
            <a:r>
              <a:rPr lang="fr-FR" sz="4000" dirty="0">
                <a:solidFill>
                  <a:srgbClr val="0000FF"/>
                </a:solidFill>
                <a:latin typeface="+mj-lt"/>
                <a:ea typeface="+mj-ea"/>
                <a:cs typeface="+mj-cs"/>
              </a:rPr>
              <a:t>incarnée</a:t>
            </a:r>
            <a:r>
              <a:rPr lang="fr-FR" sz="4000" dirty="0">
                <a:latin typeface="+mj-lt"/>
                <a:ea typeface="+mj-ea"/>
                <a:cs typeface="+mj-cs"/>
              </a:rPr>
              <a:t>, est crédible</a:t>
            </a:r>
          </a:p>
          <a:p>
            <a:pPr algn="ctr">
              <a:buFont typeface="Wingdings" charset="2"/>
              <a:buChar char="Ø"/>
            </a:pPr>
            <a:r>
              <a:rPr lang="fr-FR" sz="4000" dirty="0">
                <a:latin typeface="+mj-lt"/>
                <a:ea typeface="+mj-ea"/>
                <a:cs typeface="+mj-cs"/>
              </a:rPr>
              <a:t>La vérité exerce un </a:t>
            </a:r>
            <a:r>
              <a:rPr lang="fr-FR" sz="4000" dirty="0">
                <a:solidFill>
                  <a:srgbClr val="0000FF"/>
                </a:solidFill>
                <a:latin typeface="+mj-lt"/>
                <a:ea typeface="+mj-ea"/>
                <a:cs typeface="+mj-cs"/>
              </a:rPr>
              <a:t>impact</a:t>
            </a:r>
            <a:r>
              <a:rPr lang="fr-FR" sz="4000" dirty="0">
                <a:latin typeface="+mj-lt"/>
                <a:ea typeface="+mj-ea"/>
                <a:cs typeface="+mj-cs"/>
              </a:rPr>
              <a:t> </a:t>
            </a:r>
            <a:r>
              <a:rPr lang="fr-FR" sz="4000" dirty="0">
                <a:solidFill>
                  <a:srgbClr val="0000FF"/>
                </a:solidFill>
                <a:latin typeface="+mj-lt"/>
                <a:ea typeface="+mj-ea"/>
                <a:cs typeface="+mj-cs"/>
              </a:rPr>
              <a:t>positif</a:t>
            </a:r>
          </a:p>
          <a:p>
            <a:pPr algn="ctr">
              <a:buFont typeface="Wingdings" charset="2"/>
              <a:buChar char="Ø"/>
            </a:pPr>
            <a:r>
              <a:rPr lang="fr-FR" sz="4000" dirty="0">
                <a:latin typeface="+mj-lt"/>
                <a:ea typeface="+mj-ea"/>
                <a:cs typeface="+mj-cs"/>
              </a:rPr>
              <a:t>L’auditeur a la responsabilité de </a:t>
            </a:r>
            <a:r>
              <a:rPr lang="fr-FR" sz="4000" dirty="0">
                <a:solidFill>
                  <a:srgbClr val="0000FF"/>
                </a:solidFill>
                <a:latin typeface="+mj-lt"/>
                <a:ea typeface="+mj-ea"/>
                <a:cs typeface="+mj-cs"/>
              </a:rPr>
              <a:t>répondre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t>1 </a:t>
            </a:r>
            <a:r>
              <a:rPr lang="fr-FR" sz="7000" dirty="0"/>
              <a:t>- </a:t>
            </a:r>
            <a:r>
              <a:rPr lang="fr-FR" sz="6500" b="1" dirty="0"/>
              <a:t>Le</a:t>
            </a:r>
            <a:r>
              <a:rPr lang="fr-FR" sz="6500" dirty="0"/>
              <a:t> </a:t>
            </a:r>
            <a:r>
              <a:rPr lang="fr-FR" sz="6500" b="1" dirty="0">
                <a:solidFill>
                  <a:srgbClr val="FF0000"/>
                </a:solidFill>
              </a:rPr>
              <a:t>profil </a:t>
            </a:r>
            <a:r>
              <a:rPr lang="fr-FR" sz="6500" b="1" dirty="0"/>
              <a:t>du chrétien</a:t>
            </a:r>
            <a:r>
              <a:rPr lang="fr-FR" sz="5895" dirty="0"/>
              <a:t> </a:t>
            </a:r>
          </a:p>
          <a:p>
            <a:pPr>
              <a:buNone/>
            </a:pPr>
            <a:r>
              <a:rPr lang="fr-FR" sz="5895" dirty="0"/>
              <a:t>			une question de </a:t>
            </a:r>
            <a:r>
              <a:rPr lang="fr-FR" sz="5895" b="1" i="1" dirty="0">
                <a:solidFill>
                  <a:srgbClr val="0000FF"/>
                </a:solidFill>
              </a:rPr>
              <a:t>caractère</a:t>
            </a:r>
            <a:r>
              <a:rPr lang="fr-FR" sz="5895" b="1" dirty="0">
                <a:solidFill>
                  <a:srgbClr val="0000FF"/>
                </a:solidFill>
              </a:rPr>
              <a:t> </a:t>
            </a:r>
            <a:r>
              <a:rPr lang="fr-FR" sz="5895" dirty="0"/>
              <a:t>(Mt 5.3-12)</a:t>
            </a:r>
            <a:endParaRPr lang="en-GB" sz="5895" dirty="0"/>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6000" dirty="0"/>
              <a:t>7 - </a:t>
            </a:r>
            <a:r>
              <a:rPr lang="fr-FR" sz="6500" b="1" dirty="0">
                <a:solidFill>
                  <a:srgbClr val="FF0000"/>
                </a:solidFill>
              </a:rPr>
              <a:t>L’engagement</a:t>
            </a:r>
            <a:r>
              <a:rPr lang="fr-FR" sz="6000" dirty="0"/>
              <a:t> et la </a:t>
            </a:r>
            <a:r>
              <a:rPr lang="fr-FR" sz="6500" b="1" dirty="0">
                <a:solidFill>
                  <a:srgbClr val="FF0000"/>
                </a:solidFill>
              </a:rPr>
              <a:t>consécration</a:t>
            </a:r>
            <a:r>
              <a:rPr lang="fr-FR" sz="6000" dirty="0"/>
              <a:t> du </a:t>
            </a:r>
            <a:r>
              <a:rPr lang="fr-FR" sz="6000" b="1" dirty="0"/>
              <a:t>chrétien </a:t>
            </a:r>
          </a:p>
          <a:p>
            <a:pPr>
              <a:buNone/>
            </a:pPr>
            <a:r>
              <a:rPr lang="fr-FR" sz="6000" dirty="0"/>
              <a:t>			une question de </a:t>
            </a:r>
            <a:r>
              <a:rPr lang="fr-FR" sz="6000" b="1" i="1" dirty="0">
                <a:solidFill>
                  <a:srgbClr val="0000FF"/>
                </a:solidFill>
              </a:rPr>
              <a:t>cohérence</a:t>
            </a:r>
            <a:r>
              <a:rPr lang="fr-FR" sz="6000" dirty="0"/>
              <a:t> (Mt 7.13-27)</a:t>
            </a:r>
            <a:endParaRPr lang="en-GB" sz="6000" dirty="0"/>
          </a:p>
          <a:p>
            <a:pPr>
              <a:buFont typeface="Wingdings" pitchFamily="2" charset="2"/>
              <a:buChar char="Ø"/>
            </a:pPr>
            <a:endParaRPr lang="fr-FR" sz="5400" b="1" dirty="0"/>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28800"/>
          </a:xfrm>
        </p:spPr>
        <p:txBody>
          <a:bodyPr anchor="b">
            <a:normAutofit/>
          </a:bodyPr>
          <a:lstStyle/>
          <a:p>
            <a:pPr algn="ctr"/>
            <a:r>
              <a:rPr lang="fr-FR" sz="4400" dirty="0"/>
              <a:t>(4) Ceux qui ont</a:t>
            </a:r>
            <a:r>
              <a:rPr lang="fr-FR" sz="5400" dirty="0"/>
              <a:t> </a:t>
            </a:r>
            <a:r>
              <a:rPr lang="fr-FR" sz="5400" dirty="0">
                <a:solidFill>
                  <a:srgbClr val="0000FF"/>
                </a:solidFill>
              </a:rPr>
              <a:t>faim et soif de justice </a:t>
            </a:r>
            <a:r>
              <a:rPr lang="fr-FR" sz="4400" dirty="0"/>
              <a:t>(5.6)</a:t>
            </a:r>
          </a:p>
        </p:txBody>
      </p:sp>
      <p:sp>
        <p:nvSpPr>
          <p:cNvPr id="3" name="Espace réservé du contenu 2"/>
          <p:cNvSpPr>
            <a:spLocks noGrp="1"/>
          </p:cNvSpPr>
          <p:nvPr>
            <p:ph idx="1"/>
          </p:nvPr>
        </p:nvSpPr>
        <p:spPr/>
        <p:txBody>
          <a:bodyPr anchor="ctr"/>
          <a:lstStyle/>
          <a:p>
            <a:pPr algn="ctr">
              <a:buFont typeface="Wingdings" pitchFamily="2" charset="2"/>
              <a:buChar char="Ø"/>
            </a:pPr>
            <a:r>
              <a:rPr lang="fr-FR" dirty="0"/>
              <a:t> </a:t>
            </a:r>
            <a:r>
              <a:rPr lang="fr-FR" sz="5400" dirty="0"/>
              <a:t>La </a:t>
            </a:r>
            <a:r>
              <a:rPr lang="fr-FR" sz="5400" dirty="0">
                <a:solidFill>
                  <a:srgbClr val="0000FF"/>
                </a:solidFill>
              </a:rPr>
              <a:t>justice </a:t>
            </a:r>
            <a:r>
              <a:rPr lang="fr-FR" sz="5400" dirty="0"/>
              <a:t>?</a:t>
            </a:r>
          </a:p>
          <a:p>
            <a:pPr algn="ctr">
              <a:buFont typeface="Wingdings" pitchFamily="2" charset="2"/>
              <a:buChar char="Ø"/>
            </a:pPr>
            <a:r>
              <a:rPr lang="fr-FR" sz="5400" dirty="0"/>
              <a:t>Avoir </a:t>
            </a:r>
            <a:r>
              <a:rPr lang="fr-FR" sz="5400" dirty="0">
                <a:solidFill>
                  <a:srgbClr val="0000FF"/>
                </a:solidFill>
              </a:rPr>
              <a:t>faim</a:t>
            </a:r>
            <a:r>
              <a:rPr lang="fr-FR" sz="5400" dirty="0"/>
              <a:t> et </a:t>
            </a:r>
            <a:r>
              <a:rPr lang="fr-FR" sz="5400" dirty="0">
                <a:solidFill>
                  <a:srgbClr val="0000FF"/>
                </a:solidFill>
              </a:rPr>
              <a:t>soif</a:t>
            </a:r>
          </a:p>
          <a:p>
            <a:pPr algn="ctr">
              <a:buFont typeface="Wingdings" pitchFamily="2" charset="2"/>
              <a:buChar char="Ø"/>
            </a:pPr>
            <a:r>
              <a:rPr lang="fr-FR" sz="5400" dirty="0"/>
              <a:t>À eux, le </a:t>
            </a:r>
            <a:r>
              <a:rPr lang="fr-FR" sz="5400" dirty="0">
                <a:solidFill>
                  <a:srgbClr val="0000FF"/>
                </a:solidFill>
              </a:rPr>
              <a:t>rassasiement </a:t>
            </a:r>
            <a:r>
              <a:rPr lang="fr-FR" sz="5400" dirty="0"/>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905000"/>
          </a:xfrm>
        </p:spPr>
        <p:txBody>
          <a:bodyPr anchor="t">
            <a:normAutofit/>
          </a:bodyPr>
          <a:lstStyle/>
          <a:p>
            <a:pPr algn="ctr"/>
            <a:r>
              <a:rPr lang="fr-FR" sz="4400" dirty="0"/>
              <a:t>(5) </a:t>
            </a:r>
            <a:r>
              <a:rPr lang="fr-FR" sz="5400" dirty="0"/>
              <a:t>Ceux qui font preuve de </a:t>
            </a:r>
            <a:r>
              <a:rPr lang="fr-FR" sz="5400" dirty="0">
                <a:solidFill>
                  <a:srgbClr val="0000FF"/>
                </a:solidFill>
              </a:rPr>
              <a:t>miséricorde</a:t>
            </a:r>
            <a:r>
              <a:rPr lang="fr-FR" sz="5400" dirty="0">
                <a:solidFill>
                  <a:srgbClr val="FF0000"/>
                </a:solidFill>
              </a:rPr>
              <a:t>  </a:t>
            </a:r>
            <a:r>
              <a:rPr lang="fr-FR" sz="4400" dirty="0"/>
              <a:t>(5.7)</a:t>
            </a:r>
          </a:p>
        </p:txBody>
      </p:sp>
      <p:sp>
        <p:nvSpPr>
          <p:cNvPr id="3" name="Espace réservé du contenu 2"/>
          <p:cNvSpPr>
            <a:spLocks noGrp="1"/>
          </p:cNvSpPr>
          <p:nvPr>
            <p:ph idx="1"/>
          </p:nvPr>
        </p:nvSpPr>
        <p:spPr/>
        <p:txBody>
          <a:bodyPr anchor="ctr"/>
          <a:lstStyle/>
          <a:p>
            <a:pPr algn="ctr">
              <a:buFont typeface="Wingdings" pitchFamily="2" charset="2"/>
              <a:buChar char="Ø"/>
            </a:pPr>
            <a:r>
              <a:rPr lang="fr-FR" dirty="0"/>
              <a:t> </a:t>
            </a:r>
            <a:r>
              <a:rPr lang="fr-FR" sz="4800" dirty="0"/>
              <a:t>La </a:t>
            </a:r>
            <a:r>
              <a:rPr lang="fr-FR" sz="4800" dirty="0">
                <a:solidFill>
                  <a:srgbClr val="0000FF"/>
                </a:solidFill>
              </a:rPr>
              <a:t>miséricorde </a:t>
            </a:r>
            <a:r>
              <a:rPr lang="fr-FR" sz="4800" dirty="0"/>
              <a:t>?</a:t>
            </a:r>
          </a:p>
          <a:p>
            <a:pPr algn="ctr">
              <a:buFont typeface="Wingdings" pitchFamily="2" charset="2"/>
              <a:buChar char="Ø"/>
            </a:pPr>
            <a:r>
              <a:rPr lang="fr-FR" sz="4800" dirty="0"/>
              <a:t>Mode d’</a:t>
            </a:r>
            <a:r>
              <a:rPr lang="fr-FR" sz="4800" dirty="0">
                <a:solidFill>
                  <a:srgbClr val="0000FF"/>
                </a:solidFill>
              </a:rPr>
              <a:t>emploi</a:t>
            </a:r>
          </a:p>
          <a:p>
            <a:pPr algn="ctr">
              <a:buFont typeface="Wingdings" pitchFamily="2" charset="2"/>
              <a:buChar char="Ø"/>
            </a:pPr>
            <a:r>
              <a:rPr lang="fr-FR" sz="4800" dirty="0"/>
              <a:t>Retour sur </a:t>
            </a:r>
            <a:r>
              <a:rPr lang="fr-FR" sz="4800" dirty="0">
                <a:solidFill>
                  <a:srgbClr val="0000FF"/>
                </a:solidFill>
              </a:rPr>
              <a:t>investissement </a:t>
            </a:r>
            <a:r>
              <a:rPr lang="fr-FR" sz="4800" dirty="0"/>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28800"/>
          </a:xfrm>
        </p:spPr>
        <p:txBody>
          <a:bodyPr anchor="b">
            <a:normAutofit/>
          </a:bodyPr>
          <a:lstStyle/>
          <a:p>
            <a:pPr algn="ctr"/>
            <a:r>
              <a:rPr lang="fr-FR" sz="4400" dirty="0"/>
              <a:t>(6) </a:t>
            </a:r>
            <a:r>
              <a:rPr lang="fr-FR" sz="5400" dirty="0"/>
              <a:t>Ceux qui ont le </a:t>
            </a:r>
            <a:r>
              <a:rPr lang="fr-FR" sz="5400" dirty="0">
                <a:solidFill>
                  <a:srgbClr val="0000FF"/>
                </a:solidFill>
              </a:rPr>
              <a:t>cœur pur </a:t>
            </a:r>
            <a:r>
              <a:rPr lang="fr-FR" sz="4400" dirty="0"/>
              <a:t>(5.8)</a:t>
            </a:r>
          </a:p>
        </p:txBody>
      </p:sp>
      <p:sp>
        <p:nvSpPr>
          <p:cNvPr id="3" name="Espace réservé du contenu 2"/>
          <p:cNvSpPr>
            <a:spLocks noGrp="1"/>
          </p:cNvSpPr>
          <p:nvPr>
            <p:ph idx="1"/>
          </p:nvPr>
        </p:nvSpPr>
        <p:spPr/>
        <p:txBody>
          <a:bodyPr anchor="ctr"/>
          <a:lstStyle/>
          <a:p>
            <a:pPr algn="ctr">
              <a:buFont typeface="Wingdings" pitchFamily="2" charset="2"/>
              <a:buChar char="Ø"/>
            </a:pPr>
            <a:r>
              <a:rPr lang="fr-FR" dirty="0"/>
              <a:t> </a:t>
            </a:r>
            <a:r>
              <a:rPr lang="fr-FR" sz="5400" dirty="0"/>
              <a:t>Le cœur = </a:t>
            </a:r>
            <a:r>
              <a:rPr lang="fr-FR" sz="5400" dirty="0">
                <a:solidFill>
                  <a:srgbClr val="0000FF"/>
                </a:solidFill>
              </a:rPr>
              <a:t>QG</a:t>
            </a:r>
          </a:p>
          <a:p>
            <a:pPr algn="ctr">
              <a:buFont typeface="Wingdings" pitchFamily="2" charset="2"/>
              <a:buChar char="Ø"/>
            </a:pPr>
            <a:r>
              <a:rPr lang="fr-FR" sz="5400" dirty="0"/>
              <a:t>La pureté </a:t>
            </a:r>
            <a:r>
              <a:rPr lang="fr-FR" sz="5400" dirty="0">
                <a:solidFill>
                  <a:srgbClr val="0000FF"/>
                </a:solidFill>
              </a:rPr>
              <a:t>selon Dieu</a:t>
            </a:r>
          </a:p>
          <a:p>
            <a:pPr algn="ctr">
              <a:buFont typeface="Wingdings" pitchFamily="2" charset="2"/>
              <a:buChar char="Ø"/>
            </a:pPr>
            <a:r>
              <a:rPr lang="fr-FR" sz="5400" dirty="0"/>
              <a:t>Ils verront </a:t>
            </a:r>
            <a:r>
              <a:rPr lang="fr-FR" sz="5400" dirty="0">
                <a:solidFill>
                  <a:srgbClr val="0000FF"/>
                </a:solidFill>
              </a:rPr>
              <a:t>Dieu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28800"/>
          </a:xfrm>
        </p:spPr>
        <p:txBody>
          <a:bodyPr>
            <a:normAutofit/>
          </a:bodyPr>
          <a:lstStyle/>
          <a:p>
            <a:pPr algn="ctr"/>
            <a:r>
              <a:rPr lang="fr-FR" sz="4800" dirty="0"/>
              <a:t>(7) </a:t>
            </a:r>
            <a:r>
              <a:rPr lang="fr-FR" sz="6600" dirty="0"/>
              <a:t>Les </a:t>
            </a:r>
            <a:r>
              <a:rPr lang="fr-FR" sz="6600" dirty="0">
                <a:solidFill>
                  <a:srgbClr val="0000FF"/>
                </a:solidFill>
              </a:rPr>
              <a:t>artisans de paix </a:t>
            </a:r>
            <a:r>
              <a:rPr lang="fr-FR" sz="4800" dirty="0"/>
              <a:t>(5.9)</a:t>
            </a:r>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sz="2400" dirty="0"/>
              <a:t> </a:t>
            </a:r>
            <a:r>
              <a:rPr lang="fr-FR" sz="5400" dirty="0"/>
              <a:t>La </a:t>
            </a:r>
            <a:r>
              <a:rPr lang="fr-FR" sz="5400" dirty="0">
                <a:solidFill>
                  <a:srgbClr val="0000FF"/>
                </a:solidFill>
              </a:rPr>
              <a:t>paix </a:t>
            </a:r>
            <a:r>
              <a:rPr lang="fr-FR" sz="5400" dirty="0"/>
              <a:t>?</a:t>
            </a:r>
          </a:p>
          <a:p>
            <a:pPr algn="ctr">
              <a:buFont typeface="Wingdings" pitchFamily="2" charset="2"/>
              <a:buChar char="Ø"/>
            </a:pPr>
            <a:r>
              <a:rPr lang="fr-FR" sz="5400" dirty="0">
                <a:solidFill>
                  <a:srgbClr val="0000FF"/>
                </a:solidFill>
              </a:rPr>
              <a:t>Dieu</a:t>
            </a:r>
            <a:r>
              <a:rPr lang="fr-FR" sz="5400" dirty="0"/>
              <a:t>, </a:t>
            </a:r>
            <a:r>
              <a:rPr lang="fr-FR" sz="5400" dirty="0">
                <a:solidFill>
                  <a:srgbClr val="0000FF"/>
                </a:solidFill>
              </a:rPr>
              <a:t>artisan</a:t>
            </a:r>
            <a:r>
              <a:rPr lang="fr-FR" sz="5400" dirty="0"/>
              <a:t> de paix</a:t>
            </a:r>
          </a:p>
          <a:p>
            <a:pPr algn="ctr">
              <a:buFont typeface="Wingdings" pitchFamily="2" charset="2"/>
              <a:buChar char="Ø"/>
            </a:pPr>
            <a:r>
              <a:rPr lang="fr-FR" sz="5400" dirty="0">
                <a:solidFill>
                  <a:srgbClr val="0000FF"/>
                </a:solidFill>
              </a:rPr>
              <a:t>Fils </a:t>
            </a:r>
            <a:r>
              <a:rPr lang="fr-FR" sz="5400" dirty="0"/>
              <a:t>de Dieu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28800"/>
          </a:xfrm>
        </p:spPr>
        <p:txBody>
          <a:bodyPr>
            <a:normAutofit/>
          </a:bodyPr>
          <a:lstStyle/>
          <a:p>
            <a:pPr algn="ctr"/>
            <a:r>
              <a:rPr lang="fr-FR" sz="4800" dirty="0"/>
              <a:t>(8) </a:t>
            </a:r>
            <a:r>
              <a:rPr lang="fr-FR" sz="6600" dirty="0"/>
              <a:t>Les </a:t>
            </a:r>
            <a:r>
              <a:rPr lang="fr-FR" sz="6600" dirty="0">
                <a:solidFill>
                  <a:srgbClr val="0000FF"/>
                </a:solidFill>
              </a:rPr>
              <a:t>persécutés</a:t>
            </a:r>
            <a:r>
              <a:rPr lang="fr-FR" sz="6600" dirty="0">
                <a:solidFill>
                  <a:srgbClr val="FF0000"/>
                </a:solidFill>
              </a:rPr>
              <a:t> </a:t>
            </a:r>
            <a:r>
              <a:rPr lang="fr-FR" sz="4800" dirty="0"/>
              <a:t>(5.10-12)</a:t>
            </a:r>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sz="2400" dirty="0"/>
              <a:t> </a:t>
            </a:r>
            <a:r>
              <a:rPr lang="fr-FR" sz="5400" dirty="0"/>
              <a:t>À cause de la </a:t>
            </a:r>
            <a:r>
              <a:rPr lang="fr-FR" sz="5400" dirty="0">
                <a:solidFill>
                  <a:srgbClr val="0000FF"/>
                </a:solidFill>
              </a:rPr>
              <a:t>justice</a:t>
            </a:r>
          </a:p>
          <a:p>
            <a:pPr algn="ctr">
              <a:buFont typeface="Wingdings" pitchFamily="2" charset="2"/>
              <a:buChar char="Ø"/>
            </a:pPr>
            <a:r>
              <a:rPr lang="fr-FR" sz="5400" dirty="0">
                <a:solidFill>
                  <a:srgbClr val="0000FF"/>
                </a:solidFill>
              </a:rPr>
              <a:t>Heureux</a:t>
            </a:r>
            <a:r>
              <a:rPr lang="fr-FR" sz="5400" dirty="0"/>
              <a:t> ?</a:t>
            </a:r>
          </a:p>
          <a:p>
            <a:pPr algn="ctr">
              <a:buFont typeface="Wingdings" pitchFamily="2" charset="2"/>
              <a:buChar char="Ø"/>
            </a:pPr>
            <a:r>
              <a:rPr lang="fr-FR" sz="5400" dirty="0"/>
              <a:t>À eux, le </a:t>
            </a:r>
            <a:r>
              <a:rPr lang="fr-FR" sz="5400" dirty="0">
                <a:solidFill>
                  <a:srgbClr val="0000FF"/>
                </a:solidFill>
              </a:rPr>
              <a:t>royaume </a:t>
            </a:r>
            <a:r>
              <a:rPr lang="fr-FR" sz="5400" dirty="0"/>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effectLst>
                  <a:glow rad="101600">
                    <a:srgbClr val="FFFF00">
                      <a:alpha val="75000"/>
                    </a:srgbClr>
                  </a:glow>
                </a:effectLst>
              </a:rPr>
              <a:t>1 </a:t>
            </a:r>
            <a:r>
              <a:rPr lang="fr-FR" sz="7000" dirty="0">
                <a:effectLst>
                  <a:glow rad="101600">
                    <a:srgbClr val="FFFF00">
                      <a:alpha val="75000"/>
                    </a:srgbClr>
                  </a:glow>
                </a:effectLst>
              </a:rPr>
              <a:t>- </a:t>
            </a:r>
            <a:r>
              <a:rPr lang="fr-FR" sz="6500" b="1" dirty="0">
                <a:effectLst>
                  <a:glow rad="101600">
                    <a:srgbClr val="FFFF00">
                      <a:alpha val="75000"/>
                    </a:srgbClr>
                  </a:glow>
                </a:effectLst>
              </a:rPr>
              <a:t>Le</a:t>
            </a:r>
            <a:r>
              <a:rPr lang="fr-FR" sz="6500" dirty="0">
                <a:effectLst>
                  <a:glow rad="101600">
                    <a:srgbClr val="FFFF00">
                      <a:alpha val="75000"/>
                    </a:srgbClr>
                  </a:glow>
                </a:effectLst>
              </a:rPr>
              <a:t> </a:t>
            </a:r>
            <a:r>
              <a:rPr lang="fr-FR" sz="6500" b="1" dirty="0">
                <a:solidFill>
                  <a:srgbClr val="FF0000"/>
                </a:solidFill>
                <a:effectLst>
                  <a:glow rad="101600">
                    <a:srgbClr val="FFFF00">
                      <a:alpha val="75000"/>
                    </a:srgbClr>
                  </a:glow>
                </a:effectLst>
              </a:rPr>
              <a:t>profil </a:t>
            </a:r>
            <a:r>
              <a:rPr lang="fr-FR" sz="6500" b="1" dirty="0">
                <a:effectLst>
                  <a:glow rad="101600">
                    <a:srgbClr val="FFFF00">
                      <a:alpha val="75000"/>
                    </a:srgbClr>
                  </a:glow>
                </a:effectLst>
              </a:rPr>
              <a:t>du chrétien</a:t>
            </a:r>
            <a:r>
              <a:rPr lang="fr-FR" sz="5895" dirty="0">
                <a:effectLst>
                  <a:glow rad="101600">
                    <a:srgbClr val="FFFF00">
                      <a:alpha val="75000"/>
                    </a:srgbClr>
                  </a:glow>
                </a:effectLst>
              </a:rPr>
              <a:t> </a:t>
            </a:r>
          </a:p>
          <a:p>
            <a:pPr>
              <a:buNone/>
            </a:pPr>
            <a:r>
              <a:rPr lang="fr-FR" sz="5895" dirty="0">
                <a:effectLst>
                  <a:glow rad="101600">
                    <a:srgbClr val="FFFF00">
                      <a:alpha val="75000"/>
                    </a:srgbClr>
                  </a:glow>
                </a:effectLst>
              </a:rPr>
              <a:t>			une question de </a:t>
            </a:r>
            <a:r>
              <a:rPr lang="fr-FR" sz="5895" b="1" i="1" dirty="0">
                <a:solidFill>
                  <a:srgbClr val="0000FF"/>
                </a:solidFill>
                <a:effectLst>
                  <a:glow rad="101600">
                    <a:srgbClr val="FFFF00">
                      <a:alpha val="75000"/>
                    </a:srgbClr>
                  </a:glow>
                </a:effectLst>
              </a:rPr>
              <a:t>caractère</a:t>
            </a:r>
            <a:r>
              <a:rPr lang="fr-FR" sz="5895" b="1" dirty="0">
                <a:solidFill>
                  <a:srgbClr val="0000FF"/>
                </a:solidFill>
                <a:effectLst>
                  <a:glow rad="101600">
                    <a:srgbClr val="FFFF00">
                      <a:alpha val="75000"/>
                    </a:srgbClr>
                  </a:glow>
                </a:effectLst>
              </a:rPr>
              <a:t> </a:t>
            </a:r>
            <a:r>
              <a:rPr lang="fr-FR" sz="5895" dirty="0">
                <a:effectLst>
                  <a:glow rad="101600">
                    <a:srgbClr val="FFFF00">
                      <a:alpha val="75000"/>
                    </a:srgbClr>
                  </a:glow>
                </a:effectLst>
              </a:rPr>
              <a:t>(Mt 5.3-12)</a:t>
            </a:r>
            <a:endParaRPr lang="en-GB" sz="5895" dirty="0">
              <a:effectLst>
                <a:glow rad="101600">
                  <a:srgbClr val="FFFF00">
                    <a:alpha val="75000"/>
                  </a:srgbClr>
                </a:glow>
              </a:effectLst>
            </a:endParaRPr>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5895" dirty="0"/>
              <a:t>7 - </a:t>
            </a:r>
            <a:r>
              <a:rPr lang="fr-FR" sz="6500" b="1" dirty="0">
                <a:solidFill>
                  <a:srgbClr val="FF0000"/>
                </a:solidFill>
              </a:rPr>
              <a:t>L’engagement</a:t>
            </a:r>
            <a:r>
              <a:rPr lang="fr-FR" sz="6500" b="1" dirty="0"/>
              <a:t> et la consécration du chrétien</a:t>
            </a:r>
            <a:r>
              <a:rPr lang="fr-FR" sz="6500" dirty="0"/>
              <a:t> </a:t>
            </a:r>
          </a:p>
          <a:p>
            <a:pPr>
              <a:buNone/>
            </a:pPr>
            <a:r>
              <a:rPr lang="fr-FR" sz="5895" dirty="0"/>
              <a:t>			une question de </a:t>
            </a:r>
            <a:r>
              <a:rPr lang="fr-FR" sz="5895" b="1" i="1" dirty="0">
                <a:solidFill>
                  <a:srgbClr val="0000FF"/>
                </a:solidFill>
              </a:rPr>
              <a:t>cohérence</a:t>
            </a:r>
            <a:r>
              <a:rPr lang="fr-FR" sz="5895" dirty="0"/>
              <a:t> (Mt 7.13-27)</a:t>
            </a:r>
            <a:endParaRPr lang="en-GB" sz="5895" dirty="0"/>
          </a:p>
          <a:p>
            <a:pPr>
              <a:buFont typeface="Wingdings" pitchFamily="2" charset="2"/>
              <a:buChar char="Ø"/>
            </a:pPr>
            <a:endParaRPr lang="fr-FR" sz="5400" b="1" dirty="0"/>
          </a:p>
        </p:txBody>
      </p:sp>
    </p:spTree>
    <p:extLst>
      <p:ext uri="{BB962C8B-B14F-4D97-AF65-F5344CB8AC3E}">
        <p14:creationId xmlns:p14="http://schemas.microsoft.com/office/powerpoint/2010/main" val="3330368590"/>
      </p:ext>
    </p:extLst>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4876800"/>
          </a:xfrm>
        </p:spPr>
        <p:txBody>
          <a:bodyPr anchor="t">
            <a:normAutofit fontScale="90000"/>
          </a:bodyPr>
          <a:lstStyle/>
          <a:p>
            <a:pPr algn="ctr"/>
            <a:r>
              <a:rPr lang="fr-FR" sz="6700" b="0" dirty="0"/>
              <a:t>(2)</a:t>
            </a:r>
            <a:r>
              <a:rPr lang="fr-FR" sz="6000" b="0" dirty="0">
                <a:solidFill>
                  <a:srgbClr val="0000FF"/>
                </a:solidFill>
                <a:latin typeface="+mn-lt"/>
                <a:ea typeface="+mn-ea"/>
                <a:cs typeface="+mn-cs"/>
              </a:rPr>
              <a:t> </a:t>
            </a:r>
            <a:r>
              <a:rPr lang="fr-FR" sz="7300" dirty="0">
                <a:solidFill>
                  <a:schemeClr val="tx1"/>
                </a:solidFill>
                <a:ea typeface="+mn-ea"/>
                <a:cs typeface="+mn-cs"/>
              </a:rPr>
              <a:t>Le</a:t>
            </a:r>
            <a:r>
              <a:rPr lang="fr-FR" sz="8000" b="0" dirty="0">
                <a:solidFill>
                  <a:srgbClr val="000000"/>
                </a:solidFill>
              </a:rPr>
              <a:t> </a:t>
            </a:r>
            <a:r>
              <a:rPr lang="fr-FR" sz="8900" b="0" dirty="0"/>
              <a:t>rôle et la mission </a:t>
            </a:r>
            <a:r>
              <a:rPr lang="fr-FR" sz="7300" dirty="0">
                <a:solidFill>
                  <a:schemeClr val="tx1"/>
                </a:solidFill>
                <a:ea typeface="+mn-ea"/>
                <a:cs typeface="+mn-cs"/>
              </a:rPr>
              <a:t>du</a:t>
            </a:r>
            <a:r>
              <a:rPr lang="fr-FR" sz="8000" b="0" dirty="0">
                <a:solidFill>
                  <a:srgbClr val="000000"/>
                </a:solidFill>
              </a:rPr>
              <a:t> </a:t>
            </a:r>
            <a:r>
              <a:rPr lang="fr-FR" sz="7300" dirty="0">
                <a:solidFill>
                  <a:schemeClr val="tx1"/>
                </a:solidFill>
                <a:ea typeface="+mn-ea"/>
                <a:cs typeface="+mn-cs"/>
              </a:rPr>
              <a:t>chrétien : une question de </a:t>
            </a:r>
            <a:r>
              <a:rPr lang="fr-FR" sz="8900" b="0" dirty="0"/>
              <a:t>vision</a:t>
            </a:r>
          </a:p>
        </p:txBody>
      </p:sp>
      <p:sp>
        <p:nvSpPr>
          <p:cNvPr id="3" name="Sous-titre 2"/>
          <p:cNvSpPr>
            <a:spLocks noGrp="1"/>
          </p:cNvSpPr>
          <p:nvPr>
            <p:ph type="subTitle" idx="1"/>
          </p:nvPr>
        </p:nvSpPr>
        <p:spPr>
          <a:xfrm>
            <a:off x="533400" y="5257800"/>
            <a:ext cx="7854696" cy="1447800"/>
          </a:xfrm>
        </p:spPr>
        <p:txBody>
          <a:bodyPr>
            <a:normAutofit/>
          </a:bodyPr>
          <a:lstStyle/>
          <a:p>
            <a:pPr algn="ctr"/>
            <a:r>
              <a:rPr lang="fr-FR" sz="6000" dirty="0"/>
              <a:t>Matthieu 5.13-16</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t">
            <a:normAutofit/>
          </a:bodyPr>
          <a:lstStyle/>
          <a:p>
            <a:pPr algn="ctr"/>
            <a:r>
              <a:rPr lang="fr-FR" sz="2800" b="0" dirty="0">
                <a:solidFill>
                  <a:srgbClr val="FF0000"/>
                </a:solidFill>
                <a:effectLst/>
                <a:latin typeface="Tahoma" pitchFamily="34" charset="0"/>
                <a:cs typeface="Tahoma" pitchFamily="34" charset="0"/>
              </a:rPr>
              <a:t>Mt 5.13  </a:t>
            </a:r>
            <a:r>
              <a:rPr lang="fr-FR" sz="2800" b="0" dirty="0">
                <a:solidFill>
                  <a:schemeClr val="bg1"/>
                </a:solidFill>
                <a:effectLst/>
                <a:latin typeface="Tahoma" pitchFamily="34" charset="0"/>
                <a:cs typeface="Tahoma" pitchFamily="34" charset="0"/>
              </a:rPr>
              <a:t>– Vous êtes le sel de la terre. Si ce sel perd sa saveur, avec quoi la salera–t–on ? Ce sel ne vaut plus rien : il n’est bon qu’à être jeté dehors et piétiné. </a:t>
            </a:r>
            <a:r>
              <a:rPr lang="fr-FR" sz="2800" b="0" dirty="0">
                <a:solidFill>
                  <a:srgbClr val="FF0000"/>
                </a:solidFill>
                <a:effectLst/>
                <a:latin typeface="Tahoma" pitchFamily="34" charset="0"/>
                <a:cs typeface="Tahoma" pitchFamily="34" charset="0"/>
              </a:rPr>
              <a:t>14</a:t>
            </a:r>
            <a:r>
              <a:rPr lang="fr-FR" sz="2800" b="0" dirty="0">
                <a:solidFill>
                  <a:schemeClr val="bg1"/>
                </a:solidFill>
                <a:effectLst/>
                <a:latin typeface="Tahoma" pitchFamily="34" charset="0"/>
                <a:cs typeface="Tahoma" pitchFamily="34" charset="0"/>
              </a:rPr>
              <a:t>  Vous êtes la lumière du monde. Une ville au sommet d’une colline n’échappe pas aux regards. </a:t>
            </a:r>
            <a:r>
              <a:rPr lang="fr-FR" sz="2800" b="0" dirty="0">
                <a:solidFill>
                  <a:srgbClr val="FF0000"/>
                </a:solidFill>
                <a:effectLst/>
                <a:latin typeface="Tahoma" pitchFamily="34" charset="0"/>
                <a:cs typeface="Tahoma" pitchFamily="34" charset="0"/>
              </a:rPr>
              <a:t>15</a:t>
            </a:r>
            <a:r>
              <a:rPr lang="fr-FR" sz="2800" b="0" dirty="0">
                <a:solidFill>
                  <a:schemeClr val="bg1"/>
                </a:solidFill>
                <a:effectLst/>
                <a:latin typeface="Tahoma" pitchFamily="34" charset="0"/>
                <a:cs typeface="Tahoma" pitchFamily="34" charset="0"/>
              </a:rPr>
              <a:t>  Il en est de même d’une lampe : si on l’allume, ce n’est pas pour la mettre sous une mesure à grains : au contraire, on la fixe sur un pied de lampe pour qu’elle éclaire tous ceux qui sont dans la maison. </a:t>
            </a:r>
            <a:r>
              <a:rPr lang="fr-FR" sz="2800" b="0" dirty="0">
                <a:solidFill>
                  <a:srgbClr val="FF0000"/>
                </a:solidFill>
                <a:effectLst/>
                <a:latin typeface="Tahoma" pitchFamily="34" charset="0"/>
                <a:cs typeface="Tahoma" pitchFamily="34" charset="0"/>
              </a:rPr>
              <a:t>16</a:t>
            </a:r>
            <a:r>
              <a:rPr lang="fr-FR" sz="2800" b="0" dirty="0">
                <a:solidFill>
                  <a:schemeClr val="bg1"/>
                </a:solidFill>
                <a:effectLst/>
                <a:latin typeface="Tahoma" pitchFamily="34" charset="0"/>
                <a:cs typeface="Tahoma" pitchFamily="34" charset="0"/>
              </a:rPr>
              <a:t>  C’est ainsi que votre lumière doit briller devant tous les hommes, pour qu’ils voient le bien que vous faites et qu’ils en attribuent la gloire à votre Père céleste</a:t>
            </a:r>
            <a:r>
              <a:rPr lang="fr-FR" sz="2400" dirty="0"/>
              <a:t>.</a:t>
            </a:r>
            <a:endParaRPr lang="fr-FR" sz="28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524000"/>
          </a:xfrm>
        </p:spPr>
        <p:txBody>
          <a:bodyPr anchor="ctr">
            <a:normAutofit/>
          </a:bodyPr>
          <a:lstStyle/>
          <a:p>
            <a:pPr algn="ctr"/>
            <a:r>
              <a:rPr lang="fr-FR" sz="6000" dirty="0"/>
              <a:t>Un monde </a:t>
            </a:r>
            <a:r>
              <a:rPr lang="fr-FR" sz="6600" dirty="0">
                <a:solidFill>
                  <a:srgbClr val="0000FF"/>
                </a:solidFill>
              </a:rPr>
              <a:t>enténébré </a:t>
            </a:r>
            <a:endParaRPr lang="fr-FR" sz="4800" dirty="0">
              <a:solidFill>
                <a:srgbClr val="0000FF"/>
              </a:solidFill>
            </a:endParaRPr>
          </a:p>
        </p:txBody>
      </p:sp>
      <p:sp>
        <p:nvSpPr>
          <p:cNvPr id="3" name="Espace réservé du contenu 2"/>
          <p:cNvSpPr>
            <a:spLocks noGrp="1"/>
          </p:cNvSpPr>
          <p:nvPr>
            <p:ph idx="1"/>
          </p:nvPr>
        </p:nvSpPr>
        <p:spPr>
          <a:xfrm>
            <a:off x="457200" y="1905000"/>
            <a:ext cx="8229600" cy="4389120"/>
          </a:xfrm>
        </p:spPr>
        <p:txBody>
          <a:bodyPr anchor="ctr">
            <a:normAutofit/>
          </a:bodyPr>
          <a:lstStyle/>
          <a:p>
            <a:pPr algn="ctr">
              <a:buFont typeface="Wingdings" pitchFamily="2" charset="2"/>
              <a:buChar char="Ø"/>
            </a:pPr>
            <a:r>
              <a:rPr lang="fr-FR" dirty="0"/>
              <a:t> </a:t>
            </a:r>
            <a:r>
              <a:rPr lang="fr-FR" sz="5400" dirty="0"/>
              <a:t>Le </a:t>
            </a:r>
            <a:r>
              <a:rPr lang="fr-FR" sz="5400" dirty="0">
                <a:solidFill>
                  <a:srgbClr val="0000FF"/>
                </a:solidFill>
              </a:rPr>
              <a:t>monde</a:t>
            </a:r>
          </a:p>
          <a:p>
            <a:pPr algn="ctr">
              <a:buFont typeface="Wingdings" pitchFamily="2" charset="2"/>
              <a:buChar char="Ø"/>
            </a:pPr>
            <a:r>
              <a:rPr lang="fr-FR" sz="5400" dirty="0"/>
              <a:t>Signes de </a:t>
            </a:r>
            <a:r>
              <a:rPr lang="fr-FR" sz="5400" dirty="0">
                <a:solidFill>
                  <a:srgbClr val="0000FF"/>
                </a:solidFill>
              </a:rPr>
              <a:t>dégradation</a:t>
            </a:r>
          </a:p>
          <a:p>
            <a:pPr algn="ctr">
              <a:buFont typeface="Wingdings" pitchFamily="2" charset="2"/>
              <a:buChar char="Ø"/>
            </a:pPr>
            <a:r>
              <a:rPr lang="fr-FR" sz="5400" dirty="0"/>
              <a:t>Les </a:t>
            </a:r>
            <a:r>
              <a:rPr lang="fr-FR" sz="5400" dirty="0">
                <a:solidFill>
                  <a:srgbClr val="0000FF"/>
                </a:solidFill>
              </a:rPr>
              <a:t>besoins</a:t>
            </a:r>
            <a:r>
              <a:rPr lang="fr-FR" sz="5400" dirty="0"/>
              <a:t> du monde</a:t>
            </a:r>
          </a:p>
          <a:p>
            <a:pPr algn="ctr">
              <a:buFont typeface="Wingdings" pitchFamily="2" charset="2"/>
              <a:buChar char="Ø"/>
            </a:pPr>
            <a:r>
              <a:rPr lang="fr-FR" sz="5400" dirty="0">
                <a:solidFill>
                  <a:srgbClr val="0000FF"/>
                </a:solidFill>
              </a:rPr>
              <a:t>Attitude </a:t>
            </a:r>
            <a:r>
              <a:rPr lang="fr-FR" sz="5400" dirty="0"/>
              <a:t>face au monde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effectLst>
                  <a:glow rad="101600">
                    <a:srgbClr val="FFFF00">
                      <a:alpha val="75000"/>
                    </a:srgbClr>
                  </a:glow>
                </a:effectLst>
              </a:rPr>
              <a:t>1 </a:t>
            </a:r>
            <a:r>
              <a:rPr lang="fr-FR" sz="7000" dirty="0">
                <a:effectLst>
                  <a:glow rad="101600">
                    <a:srgbClr val="FFFF00">
                      <a:alpha val="75000"/>
                    </a:srgbClr>
                  </a:glow>
                </a:effectLst>
              </a:rPr>
              <a:t>- </a:t>
            </a:r>
            <a:r>
              <a:rPr lang="fr-FR" sz="6500" b="1" dirty="0">
                <a:effectLst>
                  <a:glow rad="101600">
                    <a:srgbClr val="FFFF00">
                      <a:alpha val="75000"/>
                    </a:srgbClr>
                  </a:glow>
                </a:effectLst>
              </a:rPr>
              <a:t>Le</a:t>
            </a:r>
            <a:r>
              <a:rPr lang="fr-FR" sz="6500" dirty="0">
                <a:effectLst>
                  <a:glow rad="101600">
                    <a:srgbClr val="FFFF00">
                      <a:alpha val="75000"/>
                    </a:srgbClr>
                  </a:glow>
                </a:effectLst>
              </a:rPr>
              <a:t> </a:t>
            </a:r>
            <a:r>
              <a:rPr lang="fr-FR" sz="6500" b="1" dirty="0">
                <a:solidFill>
                  <a:srgbClr val="FF0000"/>
                </a:solidFill>
                <a:effectLst>
                  <a:glow rad="101600">
                    <a:srgbClr val="FFFF00">
                      <a:alpha val="75000"/>
                    </a:srgbClr>
                  </a:glow>
                </a:effectLst>
              </a:rPr>
              <a:t>profil </a:t>
            </a:r>
            <a:r>
              <a:rPr lang="fr-FR" sz="6500" b="1" dirty="0">
                <a:effectLst>
                  <a:glow rad="101600">
                    <a:srgbClr val="FFFF00">
                      <a:alpha val="75000"/>
                    </a:srgbClr>
                  </a:glow>
                </a:effectLst>
              </a:rPr>
              <a:t>du chrétien</a:t>
            </a:r>
            <a:r>
              <a:rPr lang="fr-FR" sz="5895" dirty="0">
                <a:effectLst>
                  <a:glow rad="101600">
                    <a:srgbClr val="FFFF00">
                      <a:alpha val="75000"/>
                    </a:srgbClr>
                  </a:glow>
                </a:effectLst>
              </a:rPr>
              <a:t> </a:t>
            </a:r>
          </a:p>
          <a:p>
            <a:pPr>
              <a:buNone/>
            </a:pPr>
            <a:r>
              <a:rPr lang="fr-FR" sz="5895" dirty="0">
                <a:effectLst>
                  <a:glow rad="101600">
                    <a:srgbClr val="FFFF00">
                      <a:alpha val="75000"/>
                    </a:srgbClr>
                  </a:glow>
                </a:effectLst>
              </a:rPr>
              <a:t>			une question de </a:t>
            </a:r>
            <a:r>
              <a:rPr lang="fr-FR" sz="5895" b="1" i="1" dirty="0">
                <a:solidFill>
                  <a:srgbClr val="0000FF"/>
                </a:solidFill>
                <a:effectLst>
                  <a:glow rad="101600">
                    <a:srgbClr val="FFFF00">
                      <a:alpha val="75000"/>
                    </a:srgbClr>
                  </a:glow>
                </a:effectLst>
              </a:rPr>
              <a:t>caractère</a:t>
            </a:r>
            <a:r>
              <a:rPr lang="fr-FR" sz="5895" b="1" dirty="0">
                <a:solidFill>
                  <a:srgbClr val="0000FF"/>
                </a:solidFill>
                <a:effectLst>
                  <a:glow rad="101600">
                    <a:srgbClr val="FFFF00">
                      <a:alpha val="75000"/>
                    </a:srgbClr>
                  </a:glow>
                </a:effectLst>
              </a:rPr>
              <a:t> </a:t>
            </a:r>
            <a:r>
              <a:rPr lang="fr-FR" sz="5895" dirty="0">
                <a:effectLst>
                  <a:glow rad="101600">
                    <a:srgbClr val="FFFF00">
                      <a:alpha val="75000"/>
                    </a:srgbClr>
                  </a:glow>
                </a:effectLst>
              </a:rPr>
              <a:t>(Mt 5.3-12)</a:t>
            </a:r>
            <a:endParaRPr lang="en-GB" sz="5895" dirty="0">
              <a:effectLst>
                <a:glow rad="101600">
                  <a:srgbClr val="FFFF00">
                    <a:alpha val="75000"/>
                  </a:srgbClr>
                </a:glow>
              </a:effectLst>
            </a:endParaRPr>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5895" dirty="0"/>
              <a:t>7 - </a:t>
            </a:r>
            <a:r>
              <a:rPr lang="fr-FR" sz="6500" b="1" dirty="0">
                <a:solidFill>
                  <a:srgbClr val="FF0000"/>
                </a:solidFill>
              </a:rPr>
              <a:t>L’engagement</a:t>
            </a:r>
            <a:r>
              <a:rPr lang="fr-FR" sz="6500" b="1" dirty="0"/>
              <a:t> et la consécration du chrétien</a:t>
            </a:r>
            <a:r>
              <a:rPr lang="fr-FR" sz="6500" dirty="0"/>
              <a:t> </a:t>
            </a:r>
          </a:p>
          <a:p>
            <a:pPr>
              <a:buNone/>
            </a:pPr>
            <a:r>
              <a:rPr lang="fr-FR" sz="5895" dirty="0"/>
              <a:t>			une question de </a:t>
            </a:r>
            <a:r>
              <a:rPr lang="fr-FR" sz="5895" b="1" i="1" dirty="0">
                <a:solidFill>
                  <a:srgbClr val="0000FF"/>
                </a:solidFill>
              </a:rPr>
              <a:t>cohérence</a:t>
            </a:r>
            <a:r>
              <a:rPr lang="fr-FR" sz="5895" dirty="0"/>
              <a:t> (Mt 7.13-27)</a:t>
            </a:r>
            <a:endParaRPr lang="en-GB" sz="5895" dirty="0"/>
          </a:p>
          <a:p>
            <a:pPr>
              <a:buFont typeface="Wingdings" pitchFamily="2" charset="2"/>
              <a:buChar char="Ø"/>
            </a:pPr>
            <a:endParaRPr lang="fr-FR" sz="5400" b="1" dirty="0"/>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00200"/>
          </a:xfrm>
        </p:spPr>
        <p:txBody>
          <a:bodyPr anchor="ctr">
            <a:normAutofit/>
          </a:bodyPr>
          <a:lstStyle/>
          <a:p>
            <a:pPr algn="ctr"/>
            <a:r>
              <a:rPr lang="fr-FR" sz="5400" dirty="0"/>
              <a:t>Vous, et </a:t>
            </a:r>
            <a:r>
              <a:rPr lang="fr-FR" sz="5400" dirty="0">
                <a:solidFill>
                  <a:srgbClr val="0000FF"/>
                </a:solidFill>
              </a:rPr>
              <a:t>personne d’autre ! </a:t>
            </a:r>
            <a:endParaRPr lang="fr-FR" sz="4400" dirty="0">
              <a:solidFill>
                <a:srgbClr val="0000FF"/>
              </a:solidFill>
            </a:endParaRPr>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dirty="0"/>
              <a:t> </a:t>
            </a:r>
            <a:r>
              <a:rPr lang="fr-FR" sz="4400" dirty="0"/>
              <a:t>Ordinaires, mais </a:t>
            </a:r>
            <a:r>
              <a:rPr lang="fr-FR" sz="4400" dirty="0">
                <a:solidFill>
                  <a:srgbClr val="0000FF"/>
                </a:solidFill>
              </a:rPr>
              <a:t>choisis </a:t>
            </a:r>
          </a:p>
          <a:p>
            <a:pPr algn="ctr">
              <a:buFont typeface="Wingdings" pitchFamily="2" charset="2"/>
              <a:buChar char="Ø"/>
            </a:pPr>
            <a:r>
              <a:rPr lang="fr-FR" sz="4400" dirty="0">
                <a:solidFill>
                  <a:srgbClr val="0000FF"/>
                </a:solidFill>
              </a:rPr>
              <a:t>Irremplaçables</a:t>
            </a:r>
          </a:p>
          <a:p>
            <a:pPr algn="ctr">
              <a:buFont typeface="Wingdings" pitchFamily="2" charset="2"/>
              <a:buChar char="Ø"/>
            </a:pPr>
            <a:r>
              <a:rPr lang="fr-FR" sz="4400" dirty="0"/>
              <a:t>Une </a:t>
            </a:r>
            <a:r>
              <a:rPr lang="fr-FR" sz="4400" dirty="0">
                <a:solidFill>
                  <a:srgbClr val="0000FF"/>
                </a:solidFill>
              </a:rPr>
              <a:t>affirmation</a:t>
            </a:r>
            <a:r>
              <a:rPr lang="fr-FR" sz="4400" dirty="0"/>
              <a:t>, non une option</a:t>
            </a:r>
          </a:p>
          <a:p>
            <a:pPr algn="ctr">
              <a:buFont typeface="Wingdings" pitchFamily="2" charset="2"/>
              <a:buChar char="Ø"/>
            </a:pPr>
            <a:r>
              <a:rPr lang="fr-FR" sz="4400" dirty="0">
                <a:solidFill>
                  <a:srgbClr val="0000FF"/>
                </a:solidFill>
              </a:rPr>
              <a:t>Attitude </a:t>
            </a:r>
            <a:r>
              <a:rPr lang="fr-FR" sz="4400" dirty="0"/>
              <a:t>face au monde</a:t>
            </a:r>
            <a:endParaRPr lang="fr-FR" sz="6054"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76064"/>
          </a:xfrm>
        </p:spPr>
        <p:txBody>
          <a:bodyPr>
            <a:normAutofit fontScale="90000"/>
          </a:bodyPr>
          <a:lstStyle/>
          <a:p>
            <a:pPr algn="ctr"/>
            <a:r>
              <a:rPr lang="fr-FR" dirty="0">
                <a:solidFill>
                  <a:srgbClr val="0000FF"/>
                </a:solidFill>
              </a:rPr>
              <a:t>Un monde ent</a:t>
            </a:r>
            <a:r>
              <a:rPr lang="fr-FR" dirty="0"/>
              <a:t>énébré</a:t>
            </a:r>
          </a:p>
        </p:txBody>
      </p:sp>
      <p:sp>
        <p:nvSpPr>
          <p:cNvPr id="3" name="Espace réservé du contenu 2"/>
          <p:cNvSpPr>
            <a:spLocks noGrp="1"/>
          </p:cNvSpPr>
          <p:nvPr>
            <p:ph idx="1"/>
          </p:nvPr>
        </p:nvSpPr>
        <p:spPr>
          <a:xfrm>
            <a:off x="457200" y="1124744"/>
            <a:ext cx="8229600" cy="5199856"/>
          </a:xfrm>
        </p:spPr>
        <p:txBody>
          <a:bodyPr anchor="ctr">
            <a:normAutofit/>
          </a:bodyPr>
          <a:lstStyle/>
          <a:p>
            <a:pPr lvl="0">
              <a:buFont typeface="Wingdings" charset="2"/>
              <a:buChar char="Ø"/>
            </a:pPr>
            <a:r>
              <a:rPr lang="fr-FR" sz="3600" dirty="0"/>
              <a:t>Qu’est-ce qui caractérise une </a:t>
            </a:r>
            <a:r>
              <a:rPr lang="fr-FR" sz="3600" dirty="0">
                <a:solidFill>
                  <a:srgbClr val="0000FF"/>
                </a:solidFill>
              </a:rPr>
              <a:t>attitude</a:t>
            </a:r>
            <a:r>
              <a:rPr lang="fr-FR" sz="3600" dirty="0"/>
              <a:t> spécifiquement </a:t>
            </a:r>
            <a:r>
              <a:rPr lang="fr-FR" sz="3600" i="1" dirty="0"/>
              <a:t>chrétienne</a:t>
            </a:r>
            <a:r>
              <a:rPr lang="fr-FR" sz="3600" dirty="0"/>
              <a:t> </a:t>
            </a:r>
            <a:r>
              <a:rPr lang="fr-FR" sz="3600" dirty="0">
                <a:solidFill>
                  <a:srgbClr val="0000FF"/>
                </a:solidFill>
              </a:rPr>
              <a:t>face au monde</a:t>
            </a:r>
            <a:r>
              <a:rPr lang="fr-FR" sz="3600" dirty="0"/>
              <a:t> ?</a:t>
            </a:r>
          </a:p>
          <a:p>
            <a:pPr>
              <a:buFont typeface="Wingdings" charset="2"/>
              <a:buChar char="Ø"/>
            </a:pPr>
            <a:r>
              <a:rPr lang="fr-FR" sz="3600" dirty="0"/>
              <a:t>Quel </a:t>
            </a:r>
            <a:r>
              <a:rPr lang="fr-FR" sz="3600" dirty="0">
                <a:solidFill>
                  <a:srgbClr val="0000FF"/>
                </a:solidFill>
              </a:rPr>
              <a:t>rôle</a:t>
            </a:r>
            <a:r>
              <a:rPr lang="fr-FR" sz="3600" dirty="0"/>
              <a:t> </a:t>
            </a:r>
            <a:r>
              <a:rPr lang="fr-FR" sz="3600" dirty="0">
                <a:solidFill>
                  <a:srgbClr val="0000FF"/>
                </a:solidFill>
              </a:rPr>
              <a:t>l’Église</a:t>
            </a:r>
            <a:r>
              <a:rPr lang="fr-FR" sz="3600" dirty="0"/>
              <a:t>, en tant que communauté, peut-elle jouer dans le monde ? Quel impact </a:t>
            </a:r>
            <a:r>
              <a:rPr lang="fr-FR" sz="3600" dirty="0">
                <a:solidFill>
                  <a:srgbClr val="0000FF"/>
                </a:solidFill>
              </a:rPr>
              <a:t>le</a:t>
            </a:r>
            <a:r>
              <a:rPr lang="fr-FR" sz="3600" dirty="0"/>
              <a:t> </a:t>
            </a:r>
            <a:r>
              <a:rPr lang="fr-FR" sz="3600" dirty="0">
                <a:solidFill>
                  <a:srgbClr val="0000FF"/>
                </a:solidFill>
              </a:rPr>
              <a:t>chrétien</a:t>
            </a:r>
            <a:r>
              <a:rPr lang="fr-FR" sz="3600" dirty="0"/>
              <a:t> peut-il avoir </a:t>
            </a:r>
            <a:r>
              <a:rPr lang="fr-FR" sz="3600" dirty="0">
                <a:solidFill>
                  <a:srgbClr val="0000FF"/>
                </a:solidFill>
              </a:rPr>
              <a:t>dans la cité</a:t>
            </a:r>
            <a:r>
              <a:rPr lang="fr-FR" sz="3600" dirty="0"/>
              <a:t> ?</a:t>
            </a:r>
          </a:p>
        </p:txBody>
      </p:sp>
    </p:spTree>
    <p:extLst>
      <p:ext uri="{BB962C8B-B14F-4D97-AF65-F5344CB8AC3E}">
        <p14:creationId xmlns:p14="http://schemas.microsoft.com/office/powerpoint/2010/main" val="2823223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47800"/>
          </a:xfrm>
        </p:spPr>
        <p:txBody>
          <a:bodyPr anchor="ctr">
            <a:normAutofit/>
          </a:bodyPr>
          <a:lstStyle/>
          <a:p>
            <a:pPr algn="ctr"/>
            <a:r>
              <a:rPr lang="fr-FR" sz="5400" dirty="0"/>
              <a:t>La </a:t>
            </a:r>
            <a:r>
              <a:rPr lang="fr-FR" sz="5400" spc="600" dirty="0">
                <a:solidFill>
                  <a:srgbClr val="0000FF"/>
                </a:solidFill>
              </a:rPr>
              <a:t>lumière</a:t>
            </a:r>
            <a:r>
              <a:rPr lang="fr-FR" sz="5400" dirty="0">
                <a:solidFill>
                  <a:srgbClr val="0000FF"/>
                </a:solidFill>
              </a:rPr>
              <a:t> </a:t>
            </a:r>
            <a:r>
              <a:rPr lang="fr-FR" sz="5400" dirty="0"/>
              <a:t>et son </a:t>
            </a:r>
            <a:r>
              <a:rPr lang="fr-FR" sz="5400" spc="600" dirty="0">
                <a:solidFill>
                  <a:srgbClr val="0000FF"/>
                </a:solidFill>
              </a:rPr>
              <a:t>action</a:t>
            </a:r>
            <a:endParaRPr lang="fr-FR" sz="4400" dirty="0">
              <a:solidFill>
                <a:srgbClr val="0000FF"/>
              </a:solidFill>
            </a:endParaRPr>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dirty="0"/>
              <a:t> </a:t>
            </a:r>
            <a:r>
              <a:rPr lang="fr-FR" sz="5400" dirty="0">
                <a:solidFill>
                  <a:srgbClr val="0000FF"/>
                </a:solidFill>
              </a:rPr>
              <a:t>Lumière </a:t>
            </a:r>
            <a:r>
              <a:rPr lang="fr-FR" sz="5400" dirty="0"/>
              <a:t>ou ténèbres ?</a:t>
            </a:r>
          </a:p>
          <a:p>
            <a:pPr algn="ctr">
              <a:buFont typeface="Wingdings" pitchFamily="2" charset="2"/>
              <a:buChar char="Ø"/>
            </a:pPr>
            <a:r>
              <a:rPr lang="fr-FR" sz="5400" dirty="0">
                <a:solidFill>
                  <a:srgbClr val="0000FF"/>
                </a:solidFill>
              </a:rPr>
              <a:t>Visible</a:t>
            </a:r>
            <a:r>
              <a:rPr lang="fr-FR" sz="5400" dirty="0"/>
              <a:t> ou invisible ?</a:t>
            </a:r>
          </a:p>
          <a:p>
            <a:pPr algn="ctr">
              <a:buFont typeface="Wingdings" pitchFamily="2" charset="2"/>
              <a:buChar char="Ø"/>
            </a:pPr>
            <a:r>
              <a:rPr lang="fr-FR" sz="5400" dirty="0"/>
              <a:t>Ma lumière </a:t>
            </a:r>
            <a:r>
              <a:rPr lang="fr-FR" sz="5400" dirty="0">
                <a:solidFill>
                  <a:srgbClr val="0000FF"/>
                </a:solidFill>
              </a:rPr>
              <a:t>brille</a:t>
            </a:r>
            <a:r>
              <a:rPr lang="fr-FR" sz="5400" dirty="0"/>
              <a:t>-t-elle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76064"/>
          </a:xfrm>
        </p:spPr>
        <p:txBody>
          <a:bodyPr>
            <a:normAutofit fontScale="90000"/>
          </a:bodyPr>
          <a:lstStyle/>
          <a:p>
            <a:pPr algn="ctr"/>
            <a:r>
              <a:rPr lang="fr-FR" dirty="0">
                <a:solidFill>
                  <a:srgbClr val="0000FF"/>
                </a:solidFill>
              </a:rPr>
              <a:t>La lumière et son action</a:t>
            </a:r>
            <a:endParaRPr lang="fr-FR" dirty="0"/>
          </a:p>
        </p:txBody>
      </p:sp>
      <p:sp>
        <p:nvSpPr>
          <p:cNvPr id="3" name="Espace réservé du contenu 2"/>
          <p:cNvSpPr>
            <a:spLocks noGrp="1"/>
          </p:cNvSpPr>
          <p:nvPr>
            <p:ph idx="1"/>
          </p:nvPr>
        </p:nvSpPr>
        <p:spPr>
          <a:xfrm>
            <a:off x="457200" y="1124744"/>
            <a:ext cx="8229600" cy="5199856"/>
          </a:xfrm>
        </p:spPr>
        <p:txBody>
          <a:bodyPr anchor="t">
            <a:normAutofit/>
          </a:bodyPr>
          <a:lstStyle/>
          <a:p>
            <a:pPr lvl="0">
              <a:buFont typeface="Wingdings" charset="2"/>
              <a:buChar char="Ø"/>
            </a:pPr>
            <a:r>
              <a:rPr lang="fr-FR" sz="3600" dirty="0"/>
              <a:t>Par quels </a:t>
            </a:r>
            <a:r>
              <a:rPr lang="fr-FR" sz="3600" dirty="0">
                <a:solidFill>
                  <a:srgbClr val="0000FF"/>
                </a:solidFill>
              </a:rPr>
              <a:t>moyens</a:t>
            </a:r>
            <a:r>
              <a:rPr lang="fr-FR" sz="3600" dirty="0"/>
              <a:t> ou actions l'Église et les chrétiens peuvent-ils se rendre plus </a:t>
            </a:r>
            <a:r>
              <a:rPr lang="fr-FR" sz="3600" dirty="0">
                <a:solidFill>
                  <a:srgbClr val="0000FF"/>
                </a:solidFill>
              </a:rPr>
              <a:t>visibles</a:t>
            </a:r>
            <a:r>
              <a:rPr lang="fr-FR" sz="3600" dirty="0"/>
              <a:t> dans le monde du travail, dans les quartiers, dans la société, dans la culture, dans les médias… ?</a:t>
            </a:r>
          </a:p>
          <a:p>
            <a:pPr lvl="0">
              <a:buFont typeface="Wingdings" charset="2"/>
              <a:buChar char="Ø"/>
            </a:pPr>
            <a:r>
              <a:rPr lang="fr-FR" sz="3600" dirty="0"/>
              <a:t>Sur un plan pratique, suis-je un chrétien « </a:t>
            </a:r>
            <a:r>
              <a:rPr lang="fr-FR" sz="3600" dirty="0">
                <a:solidFill>
                  <a:srgbClr val="0000FF"/>
                </a:solidFill>
              </a:rPr>
              <a:t>opaque</a:t>
            </a:r>
            <a:r>
              <a:rPr lang="fr-FR" sz="3600" dirty="0"/>
              <a:t> » faisant écran ou un chrétien « </a:t>
            </a:r>
            <a:r>
              <a:rPr lang="fr-FR" sz="3600" dirty="0">
                <a:solidFill>
                  <a:srgbClr val="0000FF"/>
                </a:solidFill>
              </a:rPr>
              <a:t>translucide</a:t>
            </a:r>
            <a:r>
              <a:rPr lang="fr-FR" sz="3600" dirty="0"/>
              <a:t> » qui laisse passer la lumière ?</a:t>
            </a:r>
          </a:p>
          <a:p>
            <a:pPr marL="514350" lvl="0" indent="-514350">
              <a:buFont typeface="+mj-lt"/>
              <a:buAutoNum type="arabicPeriod" startAt="3"/>
            </a:pPr>
            <a:endParaRPr lang="fr-FR" sz="3600" dirty="0"/>
          </a:p>
        </p:txBody>
      </p:sp>
    </p:spTree>
    <p:extLst>
      <p:ext uri="{BB962C8B-B14F-4D97-AF65-F5344CB8AC3E}">
        <p14:creationId xmlns:p14="http://schemas.microsoft.com/office/powerpoint/2010/main" val="960052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chor="t">
            <a:normAutofit/>
          </a:bodyPr>
          <a:lstStyle/>
          <a:p>
            <a:pPr algn="ctr"/>
            <a:r>
              <a:rPr lang="fr-FR" sz="6000" dirty="0"/>
              <a:t>Le sel et</a:t>
            </a:r>
            <a:r>
              <a:rPr lang="fr-FR" sz="6600" dirty="0">
                <a:solidFill>
                  <a:srgbClr val="FF0000"/>
                </a:solidFill>
              </a:rPr>
              <a:t> </a:t>
            </a:r>
            <a:r>
              <a:rPr lang="fr-FR" sz="6000" dirty="0"/>
              <a:t>ses</a:t>
            </a:r>
            <a:r>
              <a:rPr lang="fr-FR" sz="6600" dirty="0">
                <a:solidFill>
                  <a:srgbClr val="FF0000"/>
                </a:solidFill>
              </a:rPr>
              <a:t> </a:t>
            </a:r>
            <a:r>
              <a:rPr lang="fr-FR" sz="6600" dirty="0">
                <a:solidFill>
                  <a:srgbClr val="0000FF"/>
                </a:solidFill>
              </a:rPr>
              <a:t>vertus </a:t>
            </a:r>
            <a:endParaRPr lang="fr-FR" sz="4800" dirty="0">
              <a:solidFill>
                <a:srgbClr val="0000FF"/>
              </a:solidFill>
            </a:endParaRPr>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dirty="0"/>
              <a:t> </a:t>
            </a:r>
            <a:r>
              <a:rPr lang="fr-FR" sz="5400" dirty="0">
                <a:solidFill>
                  <a:srgbClr val="0000FF"/>
                </a:solidFill>
              </a:rPr>
              <a:t>Antiseptique</a:t>
            </a:r>
          </a:p>
          <a:p>
            <a:pPr algn="ctr">
              <a:buFont typeface="Wingdings" pitchFamily="2" charset="2"/>
              <a:buChar char="Ø"/>
            </a:pPr>
            <a:r>
              <a:rPr lang="fr-FR" sz="5400" dirty="0"/>
              <a:t>Condiment : </a:t>
            </a:r>
            <a:r>
              <a:rPr lang="fr-FR" sz="5400" dirty="0">
                <a:solidFill>
                  <a:srgbClr val="0000FF"/>
                </a:solidFill>
              </a:rPr>
              <a:t>goût</a:t>
            </a:r>
          </a:p>
          <a:p>
            <a:pPr algn="ctr">
              <a:buFont typeface="Wingdings" pitchFamily="2" charset="2"/>
              <a:buChar char="Ø"/>
            </a:pPr>
            <a:r>
              <a:rPr lang="fr-FR" sz="5400" dirty="0">
                <a:solidFill>
                  <a:srgbClr val="0000FF"/>
                </a:solidFill>
              </a:rPr>
              <a:t>Répandre</a:t>
            </a:r>
            <a:r>
              <a:rPr lang="fr-FR" sz="5400" dirty="0"/>
              <a:t> son grain de sel</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76064"/>
          </a:xfrm>
        </p:spPr>
        <p:txBody>
          <a:bodyPr>
            <a:normAutofit fontScale="90000"/>
          </a:bodyPr>
          <a:lstStyle/>
          <a:p>
            <a:pPr algn="ctr"/>
            <a:r>
              <a:rPr lang="fr-FR" dirty="0">
                <a:solidFill>
                  <a:srgbClr val="0000FF"/>
                </a:solidFill>
              </a:rPr>
              <a:t>Le sel et ses vertus</a:t>
            </a:r>
            <a:endParaRPr lang="fr-FR" dirty="0"/>
          </a:p>
        </p:txBody>
      </p:sp>
      <p:sp>
        <p:nvSpPr>
          <p:cNvPr id="3" name="Espace réservé du contenu 2"/>
          <p:cNvSpPr>
            <a:spLocks noGrp="1"/>
          </p:cNvSpPr>
          <p:nvPr>
            <p:ph idx="1"/>
          </p:nvPr>
        </p:nvSpPr>
        <p:spPr>
          <a:xfrm>
            <a:off x="457200" y="1124744"/>
            <a:ext cx="8229600" cy="5199856"/>
          </a:xfrm>
        </p:spPr>
        <p:txBody>
          <a:bodyPr anchor="t">
            <a:normAutofit/>
          </a:bodyPr>
          <a:lstStyle/>
          <a:p>
            <a:pPr>
              <a:buFont typeface="Wingdings" charset="2"/>
              <a:buChar char="Ø"/>
            </a:pPr>
            <a:endParaRPr lang="fr-FR" sz="3600" dirty="0"/>
          </a:p>
          <a:p>
            <a:pPr>
              <a:buFont typeface="Wingdings" charset="2"/>
              <a:buChar char="Ø"/>
            </a:pPr>
            <a:r>
              <a:rPr lang="fr-FR" sz="3600" dirty="0"/>
              <a:t>En quoi les </a:t>
            </a:r>
            <a:r>
              <a:rPr lang="fr-FR" sz="3600" dirty="0">
                <a:solidFill>
                  <a:srgbClr val="0000FF"/>
                </a:solidFill>
              </a:rPr>
              <a:t>prophètes</a:t>
            </a:r>
            <a:r>
              <a:rPr lang="fr-FR" sz="3600" dirty="0"/>
              <a:t> de l’Ancien Testament, </a:t>
            </a:r>
            <a:r>
              <a:rPr lang="fr-FR" sz="3600" dirty="0">
                <a:solidFill>
                  <a:srgbClr val="0000FF"/>
                </a:solidFill>
              </a:rPr>
              <a:t>Jésus</a:t>
            </a:r>
            <a:r>
              <a:rPr lang="fr-FR" sz="3600" dirty="0"/>
              <a:t> et les </a:t>
            </a:r>
            <a:r>
              <a:rPr lang="fr-FR" sz="3600" dirty="0">
                <a:solidFill>
                  <a:srgbClr val="0000FF"/>
                </a:solidFill>
              </a:rPr>
              <a:t>chrétiens</a:t>
            </a:r>
            <a:r>
              <a:rPr lang="fr-FR" sz="3600" dirty="0"/>
              <a:t> du livre des Actes ont-ils été « sel de la terre » ? </a:t>
            </a:r>
            <a:r>
              <a:rPr lang="fr-FR" sz="3600" dirty="0">
                <a:solidFill>
                  <a:srgbClr val="0000FF"/>
                </a:solidFill>
              </a:rPr>
              <a:t>Et nous </a:t>
            </a:r>
            <a:r>
              <a:rPr lang="fr-FR" sz="3600" dirty="0"/>
              <a:t>dans dans la vie de couple, de famille, dans le monde du travail, dans les quartiers, dans la vie sociale, culturelle, politique… ?</a:t>
            </a:r>
          </a:p>
          <a:p>
            <a:pPr marL="742950" lvl="0" indent="-742950">
              <a:buFont typeface="+mj-lt"/>
              <a:buAutoNum type="arabicPeriod"/>
            </a:pPr>
            <a:endParaRPr lang="fr-FR" sz="3600" dirty="0"/>
          </a:p>
          <a:p>
            <a:pPr marL="0" lvl="0" indent="0">
              <a:buNone/>
            </a:pPr>
            <a:endParaRPr lang="fr-FR" sz="3600" dirty="0"/>
          </a:p>
        </p:txBody>
      </p:sp>
    </p:spTree>
    <p:extLst>
      <p:ext uri="{BB962C8B-B14F-4D97-AF65-F5344CB8AC3E}">
        <p14:creationId xmlns:p14="http://schemas.microsoft.com/office/powerpoint/2010/main" val="675941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28800"/>
          </a:xfrm>
        </p:spPr>
        <p:txBody>
          <a:bodyPr anchor="ctr">
            <a:normAutofit/>
          </a:bodyPr>
          <a:lstStyle/>
          <a:p>
            <a:pPr algn="ctr"/>
            <a:r>
              <a:rPr lang="fr-FR" sz="5400" dirty="0"/>
              <a:t>Le risque de </a:t>
            </a:r>
            <a:r>
              <a:rPr lang="fr-FR" sz="5400" spc="600" dirty="0">
                <a:solidFill>
                  <a:srgbClr val="0000FF"/>
                </a:solidFill>
              </a:rPr>
              <a:t>perdre</a:t>
            </a:r>
            <a:r>
              <a:rPr lang="fr-FR" sz="5400" dirty="0">
                <a:solidFill>
                  <a:srgbClr val="0000FF"/>
                </a:solidFill>
              </a:rPr>
              <a:t> </a:t>
            </a:r>
            <a:r>
              <a:rPr lang="fr-FR" sz="5400" dirty="0"/>
              <a:t>sa </a:t>
            </a:r>
            <a:r>
              <a:rPr lang="fr-FR" sz="5400" spc="600" dirty="0">
                <a:solidFill>
                  <a:srgbClr val="0000FF"/>
                </a:solidFill>
              </a:rPr>
              <a:t>saveur</a:t>
            </a:r>
            <a:r>
              <a:rPr lang="fr-FR" sz="5400" dirty="0">
                <a:solidFill>
                  <a:srgbClr val="0000FF"/>
                </a:solidFill>
              </a:rPr>
              <a:t> </a:t>
            </a:r>
            <a:endParaRPr lang="fr-FR" sz="4400" dirty="0">
              <a:solidFill>
                <a:srgbClr val="0000FF"/>
              </a:solidFill>
            </a:endParaRPr>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dirty="0"/>
              <a:t> </a:t>
            </a:r>
            <a:r>
              <a:rPr lang="fr-FR" sz="5400" dirty="0"/>
              <a:t>Perdre ses </a:t>
            </a:r>
            <a:r>
              <a:rPr lang="fr-FR" sz="5400" dirty="0">
                <a:solidFill>
                  <a:srgbClr val="0000FF"/>
                </a:solidFill>
              </a:rPr>
              <a:t>propriétés </a:t>
            </a:r>
          </a:p>
          <a:p>
            <a:pPr algn="ctr">
              <a:buFont typeface="Wingdings" pitchFamily="2" charset="2"/>
              <a:buChar char="Ø"/>
            </a:pPr>
            <a:r>
              <a:rPr lang="fr-FR" sz="5400" dirty="0">
                <a:solidFill>
                  <a:srgbClr val="0000FF"/>
                </a:solidFill>
              </a:rPr>
              <a:t>Contrefaçon</a:t>
            </a:r>
          </a:p>
          <a:p>
            <a:pPr algn="ctr">
              <a:buFont typeface="Wingdings" pitchFamily="2" charset="2"/>
              <a:buChar char="Ø"/>
            </a:pPr>
            <a:r>
              <a:rPr lang="fr-FR" sz="5400" dirty="0"/>
              <a:t>Quelle </a:t>
            </a:r>
            <a:r>
              <a:rPr lang="fr-FR" sz="5400" dirty="0">
                <a:solidFill>
                  <a:srgbClr val="0000FF"/>
                </a:solidFill>
              </a:rPr>
              <a:t>responsabilité</a:t>
            </a:r>
            <a:r>
              <a:rPr lang="fr-FR" sz="5400" dirty="0"/>
              <a:t> !</a:t>
            </a:r>
            <a:endParaRPr lang="fr-FR" sz="5400"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76064"/>
          </a:xfrm>
        </p:spPr>
        <p:txBody>
          <a:bodyPr>
            <a:normAutofit fontScale="90000"/>
          </a:bodyPr>
          <a:lstStyle/>
          <a:p>
            <a:pPr algn="ctr"/>
            <a:r>
              <a:rPr lang="fr-FR" dirty="0">
                <a:solidFill>
                  <a:srgbClr val="0000FF"/>
                </a:solidFill>
              </a:rPr>
              <a:t>Le risque de perdre sa saveur</a:t>
            </a:r>
            <a:endParaRPr lang="fr-FR" dirty="0"/>
          </a:p>
        </p:txBody>
      </p:sp>
      <p:sp>
        <p:nvSpPr>
          <p:cNvPr id="3" name="Espace réservé du contenu 2"/>
          <p:cNvSpPr>
            <a:spLocks noGrp="1"/>
          </p:cNvSpPr>
          <p:nvPr>
            <p:ph idx="1"/>
          </p:nvPr>
        </p:nvSpPr>
        <p:spPr>
          <a:xfrm>
            <a:off x="457200" y="1124744"/>
            <a:ext cx="8229600" cy="5199856"/>
          </a:xfrm>
        </p:spPr>
        <p:txBody>
          <a:bodyPr anchor="ctr">
            <a:normAutofit/>
          </a:bodyPr>
          <a:lstStyle/>
          <a:p>
            <a:pPr lvl="0">
              <a:buFont typeface="Wingdings" charset="2"/>
              <a:buChar char="Ø"/>
            </a:pPr>
            <a:r>
              <a:rPr lang="fr-FR" sz="4000" dirty="0"/>
              <a:t>Selon vous, quels </a:t>
            </a:r>
            <a:r>
              <a:rPr lang="fr-FR" sz="4000" dirty="0">
                <a:solidFill>
                  <a:srgbClr val="0000FF"/>
                </a:solidFill>
              </a:rPr>
              <a:t>personnages</a:t>
            </a:r>
            <a:r>
              <a:rPr lang="fr-FR" sz="4000" dirty="0"/>
              <a:t> </a:t>
            </a:r>
            <a:r>
              <a:rPr lang="fr-FR" sz="4000" dirty="0">
                <a:solidFill>
                  <a:srgbClr val="0000FF"/>
                </a:solidFill>
              </a:rPr>
              <a:t>bibliques</a:t>
            </a:r>
            <a:r>
              <a:rPr lang="fr-FR" sz="4000" dirty="0"/>
              <a:t> ou </a:t>
            </a:r>
            <a:r>
              <a:rPr lang="fr-FR" sz="4000" dirty="0">
                <a:solidFill>
                  <a:srgbClr val="0000FF"/>
                </a:solidFill>
              </a:rPr>
              <a:t>historiques</a:t>
            </a:r>
            <a:r>
              <a:rPr lang="fr-FR" sz="4000" dirty="0"/>
              <a:t> illustrent la personne qui a su garder sa saveur chrétienne ?</a:t>
            </a:r>
          </a:p>
          <a:p>
            <a:pPr lvl="0">
              <a:buFont typeface="Wingdings" charset="2"/>
              <a:buChar char="Ø"/>
            </a:pPr>
            <a:r>
              <a:rPr lang="fr-FR" sz="4000" dirty="0"/>
              <a:t>À quels </a:t>
            </a:r>
            <a:r>
              <a:rPr lang="fr-FR" sz="4000" dirty="0">
                <a:solidFill>
                  <a:srgbClr val="0000FF"/>
                </a:solidFill>
              </a:rPr>
              <a:t>signes</a:t>
            </a:r>
            <a:r>
              <a:rPr lang="fr-FR" sz="4000" dirty="0"/>
              <a:t> peut-on reconnaître qu’un chrétien a </a:t>
            </a:r>
            <a:r>
              <a:rPr lang="fr-FR" sz="4000" dirty="0">
                <a:solidFill>
                  <a:srgbClr val="0000FF"/>
                </a:solidFill>
              </a:rPr>
              <a:t>perdu sa saveur</a:t>
            </a:r>
            <a:r>
              <a:rPr lang="fr-FR" sz="4000" dirty="0"/>
              <a:t> ?</a:t>
            </a:r>
          </a:p>
        </p:txBody>
      </p:sp>
    </p:spTree>
    <p:extLst>
      <p:ext uri="{BB962C8B-B14F-4D97-AF65-F5344CB8AC3E}">
        <p14:creationId xmlns:p14="http://schemas.microsoft.com/office/powerpoint/2010/main" val="675941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28800"/>
          </a:xfrm>
        </p:spPr>
        <p:txBody>
          <a:bodyPr anchor="ctr">
            <a:normAutofit/>
          </a:bodyPr>
          <a:lstStyle/>
          <a:p>
            <a:pPr algn="ctr"/>
            <a:r>
              <a:rPr lang="fr-FR" sz="5400" spc="600" dirty="0">
                <a:solidFill>
                  <a:srgbClr val="0000FF"/>
                </a:solidFill>
              </a:rPr>
              <a:t>L’impact</a:t>
            </a:r>
            <a:r>
              <a:rPr lang="fr-FR" sz="5400" dirty="0">
                <a:solidFill>
                  <a:srgbClr val="0000FF"/>
                </a:solidFill>
              </a:rPr>
              <a:t> </a:t>
            </a:r>
            <a:r>
              <a:rPr lang="fr-FR" sz="5400" dirty="0"/>
              <a:t>des </a:t>
            </a:r>
            <a:r>
              <a:rPr lang="fr-FR" sz="5400" spc="600" dirty="0">
                <a:solidFill>
                  <a:srgbClr val="0000FF"/>
                </a:solidFill>
              </a:rPr>
              <a:t>œuvres</a:t>
            </a:r>
            <a:r>
              <a:rPr lang="fr-FR" sz="5400" spc="600" dirty="0">
                <a:solidFill>
                  <a:srgbClr val="FF0000"/>
                </a:solidFill>
              </a:rPr>
              <a:t> </a:t>
            </a:r>
            <a:r>
              <a:rPr lang="fr-FR" sz="5400" dirty="0"/>
              <a:t>bonnes</a:t>
            </a:r>
            <a:r>
              <a:rPr lang="fr-FR" sz="5400" dirty="0">
                <a:solidFill>
                  <a:srgbClr val="FF0000"/>
                </a:solidFill>
              </a:rPr>
              <a:t> </a:t>
            </a:r>
            <a:endParaRPr lang="fr-FR" sz="4400" dirty="0"/>
          </a:p>
        </p:txBody>
      </p:sp>
      <p:sp>
        <p:nvSpPr>
          <p:cNvPr id="3" name="Espace réservé du contenu 2"/>
          <p:cNvSpPr>
            <a:spLocks noGrp="1"/>
          </p:cNvSpPr>
          <p:nvPr>
            <p:ph idx="1"/>
          </p:nvPr>
        </p:nvSpPr>
        <p:spPr/>
        <p:txBody>
          <a:bodyPr anchor="ctr">
            <a:normAutofit/>
          </a:bodyPr>
          <a:lstStyle/>
          <a:p>
            <a:pPr algn="ctr">
              <a:buFont typeface="Wingdings" pitchFamily="2" charset="2"/>
              <a:buChar char="Ø"/>
            </a:pPr>
            <a:r>
              <a:rPr lang="fr-FR" dirty="0"/>
              <a:t> </a:t>
            </a:r>
            <a:r>
              <a:rPr lang="fr-FR" sz="4800" dirty="0"/>
              <a:t>Obligation de </a:t>
            </a:r>
            <a:r>
              <a:rPr lang="fr-FR" sz="4800" dirty="0">
                <a:solidFill>
                  <a:srgbClr val="0000FF"/>
                </a:solidFill>
              </a:rPr>
              <a:t>résultat </a:t>
            </a:r>
          </a:p>
          <a:p>
            <a:pPr algn="ctr">
              <a:buFont typeface="Wingdings" pitchFamily="2" charset="2"/>
              <a:buChar char="Ø"/>
            </a:pPr>
            <a:r>
              <a:rPr lang="fr-FR" sz="4800" dirty="0">
                <a:solidFill>
                  <a:srgbClr val="0000FF"/>
                </a:solidFill>
              </a:rPr>
              <a:t>Visibles</a:t>
            </a:r>
            <a:r>
              <a:rPr lang="fr-FR" sz="4800" dirty="0"/>
              <a:t> et lisibles</a:t>
            </a:r>
          </a:p>
          <a:p>
            <a:pPr algn="ctr">
              <a:buFont typeface="Wingdings" pitchFamily="2" charset="2"/>
              <a:buChar char="Ø"/>
            </a:pPr>
            <a:r>
              <a:rPr lang="fr-FR" sz="4800" dirty="0">
                <a:solidFill>
                  <a:srgbClr val="0000FF"/>
                </a:solidFill>
              </a:rPr>
              <a:t>Fils</a:t>
            </a:r>
            <a:r>
              <a:rPr lang="fr-FR" sz="4800" dirty="0"/>
              <a:t> du Père</a:t>
            </a:r>
          </a:p>
          <a:p>
            <a:pPr algn="ctr">
              <a:buFont typeface="Wingdings" pitchFamily="2" charset="2"/>
              <a:buChar char="Ø"/>
            </a:pPr>
            <a:r>
              <a:rPr lang="fr-FR" sz="4800" dirty="0"/>
              <a:t>Amener les païens à </a:t>
            </a:r>
            <a:r>
              <a:rPr lang="fr-FR" sz="4800" dirty="0">
                <a:solidFill>
                  <a:srgbClr val="0000FF"/>
                </a:solidFill>
              </a:rPr>
              <a:t>glorifier</a:t>
            </a:r>
            <a:r>
              <a:rPr lang="fr-FR" sz="4800" dirty="0"/>
              <a:t> Dieu</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76064"/>
          </a:xfrm>
        </p:spPr>
        <p:txBody>
          <a:bodyPr>
            <a:normAutofit fontScale="90000"/>
          </a:bodyPr>
          <a:lstStyle/>
          <a:p>
            <a:pPr algn="ctr"/>
            <a:r>
              <a:rPr lang="fr-FR" dirty="0">
                <a:solidFill>
                  <a:srgbClr val="0000FF"/>
                </a:solidFill>
              </a:rPr>
              <a:t>L’impact des œuvres bonnes</a:t>
            </a:r>
            <a:endParaRPr lang="fr-FR" dirty="0"/>
          </a:p>
        </p:txBody>
      </p:sp>
      <p:sp>
        <p:nvSpPr>
          <p:cNvPr id="3" name="Espace réservé du contenu 2"/>
          <p:cNvSpPr>
            <a:spLocks noGrp="1"/>
          </p:cNvSpPr>
          <p:nvPr>
            <p:ph idx="1"/>
          </p:nvPr>
        </p:nvSpPr>
        <p:spPr>
          <a:xfrm>
            <a:off x="457200" y="1124744"/>
            <a:ext cx="8229600" cy="5199856"/>
          </a:xfrm>
        </p:spPr>
        <p:txBody>
          <a:bodyPr anchor="ctr">
            <a:normAutofit/>
          </a:bodyPr>
          <a:lstStyle/>
          <a:p>
            <a:pPr lvl="0">
              <a:buFont typeface="Wingdings" charset="2"/>
              <a:buChar char="Ø"/>
            </a:pPr>
            <a:r>
              <a:rPr lang="fr-FR" sz="3600" dirty="0"/>
              <a:t>Quelles œuvres bonnes des </a:t>
            </a:r>
            <a:r>
              <a:rPr lang="fr-FR" sz="3600" dirty="0">
                <a:solidFill>
                  <a:srgbClr val="0000FF"/>
                </a:solidFill>
              </a:rPr>
              <a:t>personnages bibliques </a:t>
            </a:r>
            <a:r>
              <a:rPr lang="fr-FR" sz="3600" dirty="0"/>
              <a:t>ou </a:t>
            </a:r>
            <a:r>
              <a:rPr lang="fr-FR" sz="3600" dirty="0">
                <a:solidFill>
                  <a:srgbClr val="0000FF"/>
                </a:solidFill>
              </a:rPr>
              <a:t>historiques</a:t>
            </a:r>
            <a:r>
              <a:rPr lang="fr-FR" sz="3600" dirty="0"/>
              <a:t> ont pu accomplir ? </a:t>
            </a:r>
          </a:p>
          <a:p>
            <a:pPr lvl="0">
              <a:buFont typeface="Wingdings" charset="2"/>
              <a:buChar char="Ø"/>
            </a:pPr>
            <a:r>
              <a:rPr lang="fr-FR" sz="3600" dirty="0"/>
              <a:t>Avec </a:t>
            </a:r>
            <a:r>
              <a:rPr lang="fr-FR" sz="3600" dirty="0">
                <a:solidFill>
                  <a:srgbClr val="0000FF"/>
                </a:solidFill>
              </a:rPr>
              <a:t>quel</a:t>
            </a:r>
            <a:r>
              <a:rPr lang="fr-FR" sz="3600" dirty="0"/>
              <a:t> </a:t>
            </a:r>
            <a:r>
              <a:rPr lang="fr-FR" sz="3600" dirty="0">
                <a:solidFill>
                  <a:srgbClr val="0000FF"/>
                </a:solidFill>
              </a:rPr>
              <a:t>résultat</a:t>
            </a:r>
            <a:r>
              <a:rPr lang="fr-FR" sz="3600" dirty="0"/>
              <a:t> sur les incroyants ou la société ?</a:t>
            </a:r>
          </a:p>
        </p:txBody>
      </p:sp>
    </p:spTree>
    <p:extLst>
      <p:ext uri="{BB962C8B-B14F-4D97-AF65-F5344CB8AC3E}">
        <p14:creationId xmlns:p14="http://schemas.microsoft.com/office/powerpoint/2010/main" val="67594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4419600"/>
          </a:xfrm>
        </p:spPr>
        <p:txBody>
          <a:bodyPr anchor="t">
            <a:normAutofit fontScale="90000"/>
          </a:bodyPr>
          <a:lstStyle/>
          <a:p>
            <a:pPr algn="ctr"/>
            <a:r>
              <a:rPr lang="fr-FR" sz="6700" b="0" dirty="0"/>
              <a:t>(1)</a:t>
            </a:r>
            <a:r>
              <a:rPr lang="fr-FR" sz="6000" b="0" dirty="0">
                <a:solidFill>
                  <a:srgbClr val="0000FF"/>
                </a:solidFill>
                <a:latin typeface="+mn-lt"/>
                <a:ea typeface="+mn-ea"/>
                <a:cs typeface="+mn-cs"/>
              </a:rPr>
              <a:t> </a:t>
            </a:r>
            <a:r>
              <a:rPr lang="fr-FR" sz="6700" dirty="0">
                <a:solidFill>
                  <a:schemeClr val="tx1"/>
                </a:solidFill>
                <a:ea typeface="+mn-ea"/>
                <a:cs typeface="+mn-cs"/>
              </a:rPr>
              <a:t>Le</a:t>
            </a:r>
            <a:r>
              <a:rPr lang="fr-FR" sz="8000" b="0" dirty="0">
                <a:solidFill>
                  <a:srgbClr val="000000"/>
                </a:solidFill>
              </a:rPr>
              <a:t> </a:t>
            </a:r>
            <a:r>
              <a:rPr lang="fr-FR" sz="8900" b="0" dirty="0"/>
              <a:t>Profil</a:t>
            </a:r>
            <a:r>
              <a:rPr lang="fr-FR" sz="8000" b="0" spc="600" dirty="0">
                <a:solidFill>
                  <a:srgbClr val="FF0000"/>
                </a:solidFill>
              </a:rPr>
              <a:t> </a:t>
            </a:r>
            <a:r>
              <a:rPr lang="fr-FR" sz="6700" dirty="0">
                <a:solidFill>
                  <a:schemeClr val="tx1"/>
                </a:solidFill>
                <a:ea typeface="+mn-ea"/>
                <a:cs typeface="+mn-cs"/>
              </a:rPr>
              <a:t>du</a:t>
            </a:r>
            <a:r>
              <a:rPr lang="fr-FR" sz="6700" dirty="0">
                <a:solidFill>
                  <a:schemeClr val="tx1"/>
                </a:solidFill>
                <a:latin typeface="+mn-lt"/>
                <a:ea typeface="+mn-ea"/>
                <a:cs typeface="+mn-cs"/>
              </a:rPr>
              <a:t> </a:t>
            </a:r>
            <a:r>
              <a:rPr lang="fr-FR" sz="6700" dirty="0">
                <a:solidFill>
                  <a:schemeClr val="tx1"/>
                </a:solidFill>
                <a:ea typeface="+mn-ea"/>
                <a:cs typeface="+mn-cs"/>
              </a:rPr>
              <a:t>chrétien : une question de </a:t>
            </a:r>
            <a:r>
              <a:rPr lang="fr-FR" sz="8889" b="0" dirty="0"/>
              <a:t>caractère</a:t>
            </a:r>
          </a:p>
        </p:txBody>
      </p:sp>
      <p:sp>
        <p:nvSpPr>
          <p:cNvPr id="3" name="Sous-titre 2"/>
          <p:cNvSpPr>
            <a:spLocks noGrp="1"/>
          </p:cNvSpPr>
          <p:nvPr>
            <p:ph type="subTitle" idx="1"/>
          </p:nvPr>
        </p:nvSpPr>
        <p:spPr>
          <a:xfrm>
            <a:off x="533400" y="5105400"/>
            <a:ext cx="7854696" cy="1600200"/>
          </a:xfrm>
        </p:spPr>
        <p:txBody>
          <a:bodyPr>
            <a:normAutofit/>
          </a:bodyPr>
          <a:lstStyle/>
          <a:p>
            <a:pPr algn="ctr"/>
            <a:r>
              <a:rPr lang="fr-FR" sz="6000" dirty="0"/>
              <a:t>Matthieu 5.3-12</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6500" b="1" dirty="0"/>
              <a:t>1 - Le </a:t>
            </a:r>
            <a:r>
              <a:rPr lang="fr-FR" sz="6500" b="1" dirty="0">
                <a:solidFill>
                  <a:srgbClr val="FF0000"/>
                </a:solidFill>
              </a:rPr>
              <a:t>profil</a:t>
            </a:r>
            <a:r>
              <a:rPr lang="fr-FR" sz="6500" b="1" dirty="0"/>
              <a:t> du chrétien</a:t>
            </a:r>
            <a:r>
              <a:rPr lang="fr-FR" sz="5895" dirty="0">
                <a:effectLst>
                  <a:glow rad="101600">
                    <a:srgbClr val="FFFF00">
                      <a:alpha val="75000"/>
                    </a:srgbClr>
                  </a:glow>
                </a:effectLst>
              </a:rPr>
              <a:t> </a:t>
            </a:r>
          </a:p>
          <a:p>
            <a:pPr>
              <a:buNone/>
            </a:pPr>
            <a:r>
              <a:rPr lang="fr-FR" sz="5895" dirty="0">
                <a:effectLst>
                  <a:glow rad="101600">
                    <a:srgbClr val="FFFF00">
                      <a:alpha val="75000"/>
                    </a:srgbClr>
                  </a:glow>
                </a:effectLst>
              </a:rPr>
              <a:t>			</a:t>
            </a:r>
            <a:r>
              <a:rPr lang="fr-FR" sz="6000" dirty="0"/>
              <a:t>une question de </a:t>
            </a:r>
            <a:r>
              <a:rPr lang="fr-FR" sz="6000" b="1" i="1" dirty="0">
                <a:solidFill>
                  <a:srgbClr val="0000FF"/>
                </a:solidFill>
              </a:rPr>
              <a:t>caractère</a:t>
            </a:r>
            <a:r>
              <a:rPr lang="fr-FR" sz="6000" dirty="0"/>
              <a:t> (Mt 5.3-12)</a:t>
            </a:r>
            <a:endParaRPr lang="en-GB" sz="6000" dirty="0"/>
          </a:p>
          <a:p>
            <a:pPr>
              <a:buFont typeface="Wingdings" charset="2"/>
              <a:buChar char="Ø"/>
            </a:pPr>
            <a:r>
              <a:rPr lang="fr-FR" sz="6500" b="1" dirty="0">
                <a:effectLst>
                  <a:glow rad="101600">
                    <a:srgbClr val="FFFF00">
                      <a:alpha val="75000"/>
                    </a:srgbClr>
                  </a:glow>
                </a:effectLst>
              </a:rPr>
              <a:t>2</a:t>
            </a:r>
            <a:r>
              <a:rPr lang="fr-FR" sz="5895" dirty="0"/>
              <a:t> </a:t>
            </a:r>
            <a:r>
              <a:rPr lang="fr-FR" sz="6500" b="1" dirty="0">
                <a:effectLst>
                  <a:glow rad="101600">
                    <a:srgbClr val="FFFF00">
                      <a:alpha val="75000"/>
                    </a:srgbClr>
                  </a:glow>
                </a:effectLst>
              </a:rPr>
              <a:t>- Le </a:t>
            </a:r>
            <a:r>
              <a:rPr lang="fr-FR" sz="6500" b="1" dirty="0">
                <a:solidFill>
                  <a:srgbClr val="FF0000"/>
                </a:solidFill>
              </a:rPr>
              <a:t>rôle</a:t>
            </a:r>
            <a:r>
              <a:rPr lang="fr-FR" sz="6500" b="1" dirty="0"/>
              <a:t> </a:t>
            </a:r>
            <a:r>
              <a:rPr lang="fr-FR" sz="6500" b="1" dirty="0">
                <a:effectLst>
                  <a:glow rad="101600">
                    <a:srgbClr val="FFFF00">
                      <a:alpha val="75000"/>
                    </a:srgbClr>
                  </a:glow>
                </a:effectLst>
              </a:rPr>
              <a:t>et la mission du chrétien</a:t>
            </a:r>
          </a:p>
          <a:p>
            <a:pPr>
              <a:buNone/>
            </a:pPr>
            <a:r>
              <a:rPr lang="fr-FR" sz="5895" b="1" dirty="0"/>
              <a:t>			</a:t>
            </a:r>
            <a:r>
              <a:rPr lang="fr-FR" sz="6500" b="1" dirty="0">
                <a:effectLst>
                  <a:glow rad="101600">
                    <a:srgbClr val="FFFF00">
                      <a:alpha val="75000"/>
                    </a:srgbClr>
                  </a:glow>
                </a:effectLst>
              </a:rPr>
              <a:t>une question de </a:t>
            </a:r>
            <a:r>
              <a:rPr lang="fr-FR" sz="6000" b="1" i="1" dirty="0">
                <a:solidFill>
                  <a:srgbClr val="0000FF"/>
                </a:solidFill>
                <a:effectLst>
                  <a:glow rad="101600">
                    <a:srgbClr val="FFFF00">
                      <a:alpha val="75000"/>
                    </a:srgbClr>
                  </a:glow>
                </a:effectLst>
              </a:rPr>
              <a:t>vision</a:t>
            </a:r>
            <a:r>
              <a:rPr lang="fr-FR" sz="5895" dirty="0"/>
              <a:t> </a:t>
            </a:r>
            <a:r>
              <a:rPr lang="fr-FR" sz="6500" b="1" dirty="0">
                <a:effectLst>
                  <a:glow rad="101600">
                    <a:srgbClr val="FFFF00">
                      <a:alpha val="75000"/>
                    </a:srgbClr>
                  </a:glow>
                </a:effectLst>
              </a:rPr>
              <a:t>(Mt 5.13-16)</a:t>
            </a:r>
            <a:endParaRPr lang="en-GB" sz="6500" b="1" dirty="0">
              <a:effectLst>
                <a:glow rad="101600">
                  <a:srgbClr val="FFFF00">
                    <a:alpha val="75000"/>
                  </a:srgbClr>
                </a:glow>
              </a:effectLst>
            </a:endParaRPr>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5895" dirty="0"/>
              <a:t>7 - </a:t>
            </a:r>
            <a:r>
              <a:rPr lang="fr-FR" sz="6500" b="1" dirty="0">
                <a:solidFill>
                  <a:srgbClr val="FF0000"/>
                </a:solidFill>
              </a:rPr>
              <a:t>L’engagement</a:t>
            </a:r>
            <a:r>
              <a:rPr lang="fr-FR" sz="6500" b="1" dirty="0"/>
              <a:t> et la consécration du chrétien</a:t>
            </a:r>
            <a:r>
              <a:rPr lang="fr-FR" sz="6500" dirty="0"/>
              <a:t> </a:t>
            </a:r>
          </a:p>
          <a:p>
            <a:pPr>
              <a:buNone/>
            </a:pPr>
            <a:r>
              <a:rPr lang="fr-FR" sz="5895" dirty="0"/>
              <a:t>			une question de </a:t>
            </a:r>
            <a:r>
              <a:rPr lang="fr-FR" sz="5895" b="1" i="1" dirty="0">
                <a:solidFill>
                  <a:srgbClr val="0000FF"/>
                </a:solidFill>
              </a:rPr>
              <a:t>cohérence</a:t>
            </a:r>
            <a:r>
              <a:rPr lang="fr-FR" sz="5895" dirty="0"/>
              <a:t> (Mt 7.13-27)</a:t>
            </a:r>
            <a:endParaRPr lang="en-GB" sz="5895" dirty="0"/>
          </a:p>
          <a:p>
            <a:pPr>
              <a:buFont typeface="Wingdings" pitchFamily="2" charset="2"/>
              <a:buChar char="Ø"/>
            </a:pPr>
            <a:endParaRPr lang="fr-FR" sz="5400" b="1" dirty="0"/>
          </a:p>
        </p:txBody>
      </p:sp>
    </p:spTree>
    <p:extLst>
      <p:ext uri="{BB962C8B-B14F-4D97-AF65-F5344CB8AC3E}">
        <p14:creationId xmlns:p14="http://schemas.microsoft.com/office/powerpoint/2010/main" val="1952641868"/>
      </p:ext>
    </p:extLst>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019800"/>
          </a:xfrm>
        </p:spPr>
        <p:txBody>
          <a:bodyPr anchor="t">
            <a:normAutofit fontScale="90000"/>
          </a:bodyPr>
          <a:lstStyle/>
          <a:p>
            <a:pPr algn="ctr"/>
            <a:r>
              <a:rPr lang="fr-FR" sz="6700" b="0" dirty="0"/>
              <a:t>(3)</a:t>
            </a:r>
            <a:r>
              <a:rPr lang="fr-FR" sz="6000" b="0" dirty="0">
                <a:solidFill>
                  <a:srgbClr val="0000FF"/>
                </a:solidFill>
                <a:latin typeface="+mn-lt"/>
                <a:ea typeface="+mn-ea"/>
                <a:cs typeface="+mn-cs"/>
              </a:rPr>
              <a:t> </a:t>
            </a:r>
            <a:r>
              <a:rPr lang="fr-FR" sz="7300" dirty="0">
                <a:solidFill>
                  <a:schemeClr val="tx1"/>
                </a:solidFill>
                <a:ea typeface="+mn-ea"/>
                <a:cs typeface="+mn-cs"/>
              </a:rPr>
              <a:t>Le chrétien et son </a:t>
            </a:r>
            <a:r>
              <a:rPr lang="fr-FR" sz="8900" b="0" dirty="0"/>
              <a:t>échelle de valeurs</a:t>
            </a:r>
            <a:r>
              <a:rPr lang="fr-FR" sz="8000" b="0" dirty="0">
                <a:solidFill>
                  <a:srgbClr val="000000"/>
                </a:solidFill>
              </a:rPr>
              <a:t>: </a:t>
            </a:r>
            <a:r>
              <a:rPr lang="fr-FR" sz="7300" dirty="0">
                <a:solidFill>
                  <a:schemeClr val="tx1"/>
                </a:solidFill>
                <a:ea typeface="+mn-ea"/>
                <a:cs typeface="+mn-cs"/>
              </a:rPr>
              <a:t>une question </a:t>
            </a:r>
            <a:r>
              <a:rPr lang="fr-FR" sz="8900" b="0" dirty="0"/>
              <a:t>d’intégrité</a:t>
            </a:r>
          </a:p>
        </p:txBody>
      </p:sp>
      <p:sp>
        <p:nvSpPr>
          <p:cNvPr id="3" name="Sous-titre 2"/>
          <p:cNvSpPr>
            <a:spLocks noGrp="1"/>
          </p:cNvSpPr>
          <p:nvPr>
            <p:ph type="subTitle" idx="1"/>
          </p:nvPr>
        </p:nvSpPr>
        <p:spPr>
          <a:xfrm>
            <a:off x="533400" y="5486400"/>
            <a:ext cx="7854696" cy="1219200"/>
          </a:xfrm>
        </p:spPr>
        <p:txBody>
          <a:bodyPr>
            <a:normAutofit/>
          </a:bodyPr>
          <a:lstStyle/>
          <a:p>
            <a:pPr algn="ctr"/>
            <a:r>
              <a:rPr lang="fr-FR" sz="6000" dirty="0"/>
              <a:t>Matthieu 5.17-48</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296144"/>
          </a:xfrm>
        </p:spPr>
        <p:txBody>
          <a:bodyPr anchor="t">
            <a:normAutofit fontScale="90000"/>
          </a:bodyPr>
          <a:lstStyle/>
          <a:p>
            <a:pPr algn="ctr"/>
            <a:r>
              <a:rPr lang="fr-FR" sz="4800" dirty="0"/>
              <a:t>L’autorité de la </a:t>
            </a:r>
            <a:r>
              <a:rPr lang="fr-FR" sz="4800" dirty="0">
                <a:solidFill>
                  <a:srgbClr val="0000FF"/>
                </a:solidFill>
              </a:rPr>
              <a:t>Bible</a:t>
            </a:r>
            <a:r>
              <a:rPr lang="fr-FR" sz="4800" dirty="0"/>
              <a:t>, fondement de </a:t>
            </a:r>
            <a:r>
              <a:rPr lang="fr-FR" sz="4800" dirty="0">
                <a:solidFill>
                  <a:srgbClr val="0000FF"/>
                </a:solidFill>
              </a:rPr>
              <a:t>l’éthique </a:t>
            </a:r>
            <a:r>
              <a:rPr lang="fr-FR" sz="4800" dirty="0"/>
              <a:t>chrétienne </a:t>
            </a:r>
            <a:r>
              <a:rPr lang="fr-FR" sz="4000" dirty="0"/>
              <a:t>(5.17-20)</a:t>
            </a:r>
          </a:p>
        </p:txBody>
      </p:sp>
      <p:sp>
        <p:nvSpPr>
          <p:cNvPr id="3" name="Espace réservé du contenu 2"/>
          <p:cNvSpPr>
            <a:spLocks noGrp="1"/>
          </p:cNvSpPr>
          <p:nvPr>
            <p:ph idx="1"/>
          </p:nvPr>
        </p:nvSpPr>
        <p:spPr>
          <a:xfrm>
            <a:off x="457200" y="2492896"/>
            <a:ext cx="8229600" cy="3672408"/>
          </a:xfrm>
        </p:spPr>
        <p:txBody>
          <a:bodyPr anchor="ctr">
            <a:normAutofit lnSpcReduction="10000"/>
          </a:bodyPr>
          <a:lstStyle/>
          <a:p>
            <a:pPr algn="ctr">
              <a:buNone/>
            </a:pPr>
            <a:endParaRPr lang="fr-FR" sz="6065" dirty="0"/>
          </a:p>
          <a:p>
            <a:pPr algn="ctr">
              <a:buFont typeface="Wingdings" charset="2"/>
              <a:buChar char="Ø"/>
            </a:pPr>
            <a:r>
              <a:rPr lang="fr-FR" sz="5647" dirty="0"/>
              <a:t>Le chrétien et la </a:t>
            </a:r>
            <a:r>
              <a:rPr lang="fr-FR" sz="5647" dirty="0">
                <a:solidFill>
                  <a:srgbClr val="0000FF"/>
                </a:solidFill>
              </a:rPr>
              <a:t>Parole de Dieu </a:t>
            </a:r>
            <a:r>
              <a:rPr lang="fr-FR" sz="5647" dirty="0"/>
              <a:t>: une question d’attitude</a:t>
            </a:r>
            <a:endParaRPr lang="en-GB" sz="5647"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400" b="0" dirty="0">
                <a:solidFill>
                  <a:srgbClr val="FF0000"/>
                </a:solidFill>
                <a:effectLst/>
                <a:latin typeface="Tahoma" pitchFamily="34" charset="0"/>
                <a:cs typeface="Tahoma" pitchFamily="34" charset="0"/>
              </a:rPr>
              <a:t>Mt 5.17 </a:t>
            </a:r>
            <a:r>
              <a:rPr lang="fr-FR" sz="2800" b="0" dirty="0">
                <a:solidFill>
                  <a:schemeClr val="bg1"/>
                </a:solidFill>
                <a:effectLst/>
                <a:latin typeface="Tahoma" pitchFamily="34" charset="0"/>
                <a:cs typeface="Tahoma" pitchFamily="34" charset="0"/>
              </a:rPr>
              <a:t>– Ne vous imaginez pas que je sois venu pour abolir ce qui est écrit dans la Loi ou les prophètes ; je ne suis pas venu pour abolir, mais pour accomplir. </a:t>
            </a:r>
            <a:r>
              <a:rPr lang="fr-FR" sz="2400" b="0" dirty="0">
                <a:solidFill>
                  <a:srgbClr val="FF0000"/>
                </a:solidFill>
                <a:effectLst/>
                <a:latin typeface="Tahoma" pitchFamily="34" charset="0"/>
                <a:cs typeface="Tahoma" pitchFamily="34" charset="0"/>
              </a:rPr>
              <a:t>18</a:t>
            </a:r>
            <a:r>
              <a:rPr lang="fr-FR" sz="2800" b="0" dirty="0">
                <a:solidFill>
                  <a:schemeClr val="bg1"/>
                </a:solidFill>
                <a:effectLst/>
                <a:latin typeface="Tahoma" pitchFamily="34" charset="0"/>
                <a:cs typeface="Tahoma" pitchFamily="34" charset="0"/>
              </a:rPr>
              <a:t>  Oui, vraiment, je vous l’assure : tant que le ciel et la terre resteront en place, ni la plus petite lettre de la Loi, ni même un point sur un i n’en sera supprimé jusqu’à ce que tout se réalise.</a:t>
            </a:r>
            <a:r>
              <a:rPr lang="fr-FR" sz="2800" b="0" dirty="0">
                <a:solidFill>
                  <a:srgbClr val="000000"/>
                </a:solidFill>
                <a:latin typeface="Tahoma"/>
                <a:cs typeface="Tahoma"/>
              </a:rPr>
              <a:t> </a:t>
            </a:r>
            <a:r>
              <a:rPr lang="fr-FR" sz="2400" b="0" dirty="0">
                <a:solidFill>
                  <a:srgbClr val="FF0000"/>
                </a:solidFill>
                <a:effectLst/>
                <a:latin typeface="Tahoma" pitchFamily="34" charset="0"/>
                <a:cs typeface="Tahoma" pitchFamily="34" charset="0"/>
              </a:rPr>
              <a:t>19</a:t>
            </a:r>
            <a:r>
              <a:rPr lang="fr-FR" sz="2800" dirty="0"/>
              <a:t> </a:t>
            </a:r>
            <a:r>
              <a:rPr lang="fr-FR" sz="2800" b="0" dirty="0">
                <a:solidFill>
                  <a:schemeClr val="bg1"/>
                </a:solidFill>
                <a:latin typeface="Tahoma"/>
                <a:cs typeface="Tahoma"/>
              </a:rPr>
              <a:t>Par conséquent, si quelqu’un n’obéit pas à un seul de ces commandements – même s’il s’agit du moindre d’entre eux – et s’il apprend aux autres à faire de même, il sera lui–même considéré comme « le moindre » dans le royaume des cieux. </a:t>
            </a:r>
            <a:r>
              <a:rPr lang="fr-FR" sz="2800" b="0" dirty="0">
                <a:solidFill>
                  <a:schemeClr val="bg1"/>
                </a:solidFill>
                <a:effectLst/>
                <a:latin typeface="Tahoma" pitchFamily="34" charset="0"/>
                <a:cs typeface="Tahoma" pitchFamily="34" charset="0"/>
              </a:rPr>
              <a:t> </a:t>
            </a:r>
            <a:endParaRPr lang="fr-FR" sz="28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t">
            <a:normAutofit/>
          </a:bodyPr>
          <a:lstStyle/>
          <a:p>
            <a:pPr algn="ctr"/>
            <a:br>
              <a:rPr lang="fr-FR" sz="2800" dirty="0">
                <a:solidFill>
                  <a:schemeClr val="bg1"/>
                </a:solidFill>
                <a:latin typeface="Tahoma" pitchFamily="34" charset="0"/>
                <a:cs typeface="Tahoma" pitchFamily="34" charset="0"/>
              </a:rPr>
            </a:br>
            <a:endParaRPr lang="fr-FR" sz="28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
        <p:nvSpPr>
          <p:cNvPr id="4" name="Rectangle 3"/>
          <p:cNvSpPr/>
          <p:nvPr/>
        </p:nvSpPr>
        <p:spPr>
          <a:xfrm>
            <a:off x="685800" y="1540490"/>
            <a:ext cx="7543800" cy="4031873"/>
          </a:xfrm>
          <a:prstGeom prst="rect">
            <a:avLst/>
          </a:prstGeom>
        </p:spPr>
        <p:txBody>
          <a:bodyPr wrap="square" anchor="ctr">
            <a:spAutoFit/>
          </a:bodyPr>
          <a:lstStyle/>
          <a:p>
            <a:pPr algn="ctr"/>
            <a:r>
              <a:rPr lang="fr-FR" sz="2400" dirty="0">
                <a:solidFill>
                  <a:srgbClr val="FF0000"/>
                </a:solidFill>
                <a:latin typeface="Tahoma" pitchFamily="34" charset="0"/>
                <a:ea typeface="+mj-ea"/>
                <a:cs typeface="Tahoma" pitchFamily="34" charset="0"/>
              </a:rPr>
              <a:t>19 </a:t>
            </a:r>
            <a:r>
              <a:rPr lang="fr-FR" sz="3200" dirty="0">
                <a:solidFill>
                  <a:prstClr val="black"/>
                </a:solidFill>
                <a:effectLst>
                  <a:outerShdw blurRad="38100" dist="25400" dir="5400000" algn="tl" rotWithShape="0">
                    <a:srgbClr val="000000">
                      <a:alpha val="43000"/>
                    </a:srgbClr>
                  </a:outerShdw>
                </a:effectLst>
                <a:latin typeface="Tahoma"/>
                <a:ea typeface="+mj-ea"/>
                <a:cs typeface="Tahoma"/>
              </a:rPr>
              <a:t>Au contraire, celui qui obéira à ces commandements et qui les enseignera aux autres, sera considéré comme grand dans le royaume des cieux. </a:t>
            </a:r>
            <a:r>
              <a:rPr lang="fr-FR" sz="2400" dirty="0">
                <a:solidFill>
                  <a:srgbClr val="FF0000"/>
                </a:solidFill>
                <a:latin typeface="Tahoma" pitchFamily="34" charset="0"/>
                <a:ea typeface="+mj-ea"/>
                <a:cs typeface="Tahoma" pitchFamily="34" charset="0"/>
              </a:rPr>
              <a:t>20</a:t>
            </a:r>
            <a:r>
              <a:rPr lang="fr-FR" sz="3200" dirty="0">
                <a:solidFill>
                  <a:prstClr val="black"/>
                </a:solidFill>
                <a:effectLst>
                  <a:outerShdw blurRad="38100" dist="25400" dir="5400000" algn="tl" rotWithShape="0">
                    <a:srgbClr val="000000">
                      <a:alpha val="43000"/>
                    </a:srgbClr>
                  </a:outerShdw>
                </a:effectLst>
                <a:latin typeface="Tahoma"/>
                <a:ea typeface="+mj-ea"/>
                <a:cs typeface="Tahoma"/>
              </a:rPr>
              <a:t>  Je vous le dis : si vous n’obéissez pas à la Loi mieux que les spécialistes de la Loi et les pharisiens, vous n’entrerez pas dans le royaume des cieux. </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95400"/>
          </a:xfrm>
        </p:spPr>
        <p:txBody>
          <a:bodyPr anchor="ctr">
            <a:noAutofit/>
          </a:bodyPr>
          <a:lstStyle/>
          <a:p>
            <a:pPr algn="ctr"/>
            <a:r>
              <a:rPr lang="fr-FR" sz="4800" dirty="0">
                <a:solidFill>
                  <a:srgbClr val="0000FF"/>
                </a:solidFill>
              </a:rPr>
              <a:t>L’Écriture</a:t>
            </a:r>
            <a:r>
              <a:rPr lang="fr-FR" sz="4800" dirty="0"/>
              <a:t> </a:t>
            </a:r>
            <a:r>
              <a:rPr lang="fr-FR" sz="4000" dirty="0"/>
              <a:t>(5.17-20)</a:t>
            </a:r>
          </a:p>
        </p:txBody>
      </p:sp>
      <p:sp>
        <p:nvSpPr>
          <p:cNvPr id="3" name="Espace réservé du contenu 2"/>
          <p:cNvSpPr>
            <a:spLocks noGrp="1"/>
          </p:cNvSpPr>
          <p:nvPr>
            <p:ph idx="1"/>
          </p:nvPr>
        </p:nvSpPr>
        <p:spPr/>
        <p:txBody>
          <a:bodyPr>
            <a:normAutofit/>
          </a:bodyPr>
          <a:lstStyle/>
          <a:p>
            <a:pPr algn="ctr">
              <a:buFont typeface="Wingdings" charset="2"/>
              <a:buChar char="Ø"/>
            </a:pPr>
            <a:r>
              <a:rPr lang="fr-FR" sz="6065" dirty="0"/>
              <a:t> </a:t>
            </a:r>
            <a:r>
              <a:rPr lang="fr-FR" sz="4000" dirty="0"/>
              <a:t>Importance &amp; </a:t>
            </a:r>
            <a:r>
              <a:rPr lang="fr-FR" sz="4000" b="1" dirty="0">
                <a:solidFill>
                  <a:srgbClr val="0000FF"/>
                </a:solidFill>
              </a:rPr>
              <a:t>prééminence </a:t>
            </a:r>
            <a:r>
              <a:rPr lang="fr-FR" sz="4000" dirty="0"/>
              <a:t>(17)</a:t>
            </a:r>
          </a:p>
          <a:p>
            <a:pPr algn="ctr">
              <a:buFont typeface="Wingdings" charset="2"/>
              <a:buChar char="Ø"/>
            </a:pPr>
            <a:r>
              <a:rPr lang="fr-FR" sz="4000" dirty="0"/>
              <a:t>Autorité &amp; </a:t>
            </a:r>
            <a:r>
              <a:rPr lang="fr-FR" sz="4000" b="1" dirty="0">
                <a:solidFill>
                  <a:srgbClr val="0000FF"/>
                </a:solidFill>
              </a:rPr>
              <a:t>permanence</a:t>
            </a:r>
            <a:r>
              <a:rPr lang="fr-FR" sz="4000" dirty="0"/>
              <a:t> (18)</a:t>
            </a:r>
          </a:p>
          <a:p>
            <a:pPr algn="ctr">
              <a:buFont typeface="Wingdings" charset="2"/>
              <a:buChar char="Ø"/>
            </a:pPr>
            <a:r>
              <a:rPr lang="fr-FR" sz="4000" b="1" dirty="0">
                <a:solidFill>
                  <a:srgbClr val="0000FF"/>
                </a:solidFill>
              </a:rPr>
              <a:t>Pertinence</a:t>
            </a:r>
            <a:r>
              <a:rPr lang="fr-FR" sz="4000" dirty="0"/>
              <a:t> (19)</a:t>
            </a:r>
          </a:p>
          <a:p>
            <a:pPr algn="ctr">
              <a:buFont typeface="Wingdings" charset="2"/>
              <a:buChar char="Ø"/>
            </a:pPr>
            <a:r>
              <a:rPr lang="fr-FR" sz="4000" b="1" dirty="0">
                <a:solidFill>
                  <a:srgbClr val="0000FF"/>
                </a:solidFill>
              </a:rPr>
              <a:t>Incidence</a:t>
            </a:r>
            <a:r>
              <a:rPr lang="fr-FR" sz="4000" dirty="0"/>
              <a:t> &amp; finalité (20)</a:t>
            </a:r>
          </a:p>
          <a:p>
            <a:pPr algn="ctr">
              <a:buFont typeface="Wingdings" charset="2"/>
              <a:buChar char="Ø"/>
            </a:pPr>
            <a:r>
              <a:rPr lang="fr-FR" sz="4000" b="1" dirty="0">
                <a:solidFill>
                  <a:srgbClr val="0000FF"/>
                </a:solidFill>
              </a:rPr>
              <a:t>Excellence</a:t>
            </a:r>
            <a:r>
              <a:rPr lang="fr-FR" sz="4000" dirty="0"/>
              <a:t> (21-48)</a:t>
            </a:r>
          </a:p>
          <a:p>
            <a:pPr algn="ctr">
              <a:buFont typeface="Wingdings"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720080"/>
          </a:xfrm>
        </p:spPr>
        <p:txBody>
          <a:bodyPr>
            <a:normAutofit fontScale="90000"/>
          </a:bodyPr>
          <a:lstStyle/>
          <a:p>
            <a:pPr algn="ctr"/>
            <a:r>
              <a:rPr lang="fr-FR" dirty="0">
                <a:solidFill>
                  <a:srgbClr val="0000FF"/>
                </a:solidFill>
              </a:rPr>
              <a:t>Attitude envers la Parole de Dieu </a:t>
            </a:r>
          </a:p>
        </p:txBody>
      </p:sp>
      <p:sp>
        <p:nvSpPr>
          <p:cNvPr id="3" name="Espace réservé du contenu 2"/>
          <p:cNvSpPr>
            <a:spLocks noGrp="1"/>
          </p:cNvSpPr>
          <p:nvPr>
            <p:ph idx="1"/>
          </p:nvPr>
        </p:nvSpPr>
        <p:spPr>
          <a:xfrm>
            <a:off x="457200" y="1124744"/>
            <a:ext cx="8229600" cy="5199856"/>
          </a:xfrm>
        </p:spPr>
        <p:txBody>
          <a:bodyPr anchor="ctr">
            <a:normAutofit/>
          </a:bodyPr>
          <a:lstStyle/>
          <a:p>
            <a:pPr fontAlgn="ctr">
              <a:buFont typeface="Wingdings" charset="2"/>
              <a:buChar char="Ø"/>
            </a:pPr>
            <a:r>
              <a:rPr lang="fr-FR" sz="3600" dirty="0"/>
              <a:t>À quoi peut-on reconnaître qu’un chrétien est </a:t>
            </a:r>
            <a:r>
              <a:rPr lang="fr-FR" sz="3600" dirty="0">
                <a:solidFill>
                  <a:srgbClr val="0000FF"/>
                </a:solidFill>
              </a:rPr>
              <a:t>soumis</a:t>
            </a:r>
            <a:r>
              <a:rPr lang="fr-FR" sz="3600" dirty="0"/>
              <a:t> à l’autorité de la Parole de Dieu ?</a:t>
            </a:r>
          </a:p>
          <a:p>
            <a:pPr fontAlgn="ctr">
              <a:buFont typeface="Wingdings" charset="2"/>
              <a:buChar char="Ø"/>
            </a:pPr>
            <a:r>
              <a:rPr lang="fr-FR" sz="3600" dirty="0"/>
              <a:t>Avez-vous des exemples où les </a:t>
            </a:r>
            <a:r>
              <a:rPr lang="fr-FR" sz="3600" dirty="0">
                <a:solidFill>
                  <a:srgbClr val="0000FF"/>
                </a:solidFill>
              </a:rPr>
              <a:t>traditions</a:t>
            </a:r>
            <a:r>
              <a:rPr lang="fr-FR" sz="3600" dirty="0"/>
              <a:t> humaines ou religieuses annulent ou </a:t>
            </a:r>
            <a:r>
              <a:rPr lang="fr-FR" sz="3600" dirty="0">
                <a:solidFill>
                  <a:srgbClr val="0000FF"/>
                </a:solidFill>
              </a:rPr>
              <a:t>remplacent</a:t>
            </a:r>
            <a:r>
              <a:rPr lang="fr-FR" sz="3600" dirty="0"/>
              <a:t> la Parole de Dieu ?</a:t>
            </a:r>
          </a:p>
        </p:txBody>
      </p:sp>
    </p:spTree>
    <p:extLst>
      <p:ext uri="{BB962C8B-B14F-4D97-AF65-F5344CB8AC3E}">
        <p14:creationId xmlns:p14="http://schemas.microsoft.com/office/powerpoint/2010/main" val="3422146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08720"/>
          </a:xfrm>
        </p:spPr>
        <p:txBody>
          <a:bodyPr anchor="t">
            <a:noAutofit/>
          </a:bodyPr>
          <a:lstStyle/>
          <a:p>
            <a:pPr algn="ctr"/>
            <a:r>
              <a:rPr lang="fr-FR" sz="4800" dirty="0"/>
              <a:t>Échelle  de</a:t>
            </a:r>
            <a:r>
              <a:rPr lang="fr-FR" sz="4800" dirty="0">
                <a:solidFill>
                  <a:srgbClr val="FF0000"/>
                </a:solidFill>
              </a:rPr>
              <a:t> </a:t>
            </a:r>
            <a:r>
              <a:rPr lang="fr-FR" sz="4800" dirty="0">
                <a:solidFill>
                  <a:srgbClr val="0000FF"/>
                </a:solidFill>
              </a:rPr>
              <a:t>valeurs</a:t>
            </a:r>
            <a:r>
              <a:rPr lang="fr-FR" sz="4800" dirty="0">
                <a:solidFill>
                  <a:srgbClr val="FF0000"/>
                </a:solidFill>
              </a:rPr>
              <a:t> </a:t>
            </a:r>
            <a:r>
              <a:rPr lang="fr-FR" sz="4800" dirty="0"/>
              <a:t>(1)</a:t>
            </a:r>
            <a:r>
              <a:rPr lang="fr-FR" sz="4800" dirty="0">
                <a:solidFill>
                  <a:srgbClr val="FF0000"/>
                </a:solidFill>
              </a:rPr>
              <a:t> </a:t>
            </a:r>
            <a:r>
              <a:rPr lang="fr-FR" sz="4000" dirty="0"/>
              <a:t>(5.21-48)</a:t>
            </a:r>
          </a:p>
        </p:txBody>
      </p:sp>
      <p:sp>
        <p:nvSpPr>
          <p:cNvPr id="3" name="Espace réservé du contenu 2"/>
          <p:cNvSpPr>
            <a:spLocks noGrp="1"/>
          </p:cNvSpPr>
          <p:nvPr>
            <p:ph idx="1"/>
          </p:nvPr>
        </p:nvSpPr>
        <p:spPr>
          <a:xfrm>
            <a:off x="457200" y="1371600"/>
            <a:ext cx="8229600" cy="4953000"/>
          </a:xfrm>
        </p:spPr>
        <p:txBody>
          <a:bodyPr anchor="ctr">
            <a:normAutofit fontScale="32500" lnSpcReduction="20000"/>
          </a:bodyPr>
          <a:lstStyle/>
          <a:p>
            <a:pPr lvl="0" algn="ctr">
              <a:buFont typeface="Wingdings" charset="2"/>
              <a:buChar char="Ø"/>
            </a:pPr>
            <a:r>
              <a:rPr lang="fr-FR" sz="6065" dirty="0"/>
              <a:t> </a:t>
            </a:r>
            <a:r>
              <a:rPr lang="fr-FR" sz="13600" dirty="0"/>
              <a:t>Vaincre </a:t>
            </a:r>
            <a:r>
              <a:rPr lang="fr-FR" sz="13600" dirty="0">
                <a:solidFill>
                  <a:srgbClr val="0000FF"/>
                </a:solidFill>
              </a:rPr>
              <a:t>la colère </a:t>
            </a:r>
            <a:r>
              <a:rPr lang="fr-FR" sz="13600" dirty="0"/>
              <a:t>qui mène au meurtre (5.21-26)</a:t>
            </a:r>
            <a:endParaRPr lang="en-GB" sz="13600" dirty="0"/>
          </a:p>
          <a:p>
            <a:pPr algn="ctr">
              <a:buFont typeface="Wingdings" charset="2"/>
              <a:buChar char="Ø"/>
            </a:pPr>
            <a:r>
              <a:rPr lang="fr-FR" sz="13600" dirty="0"/>
              <a:t>Vaincre </a:t>
            </a:r>
            <a:r>
              <a:rPr lang="fr-FR" sz="13600" dirty="0">
                <a:solidFill>
                  <a:srgbClr val="0000FF"/>
                </a:solidFill>
              </a:rPr>
              <a:t>la convoitise </a:t>
            </a:r>
            <a:r>
              <a:rPr lang="fr-FR" sz="13600" dirty="0"/>
              <a:t>qui mène à l’adultère (5.27-30)</a:t>
            </a:r>
          </a:p>
          <a:p>
            <a:pPr algn="ctr">
              <a:buFont typeface="Wingdings" charset="2"/>
              <a:buChar char="Ø"/>
            </a:pPr>
            <a:r>
              <a:rPr lang="fr-FR" sz="13600" dirty="0"/>
              <a:t>Pour le maintien du lien conjugal (5.31-32)</a:t>
            </a:r>
            <a:endParaRPr lang="en-GB" sz="13600" dirty="0"/>
          </a:p>
          <a:p>
            <a:pPr lvl="0" algn="ctr">
              <a:buFont typeface="Wingdings" charset="2"/>
              <a:buChar char="Ø"/>
            </a:pPr>
            <a:r>
              <a:rPr lang="fr-FR" sz="13600" dirty="0"/>
              <a:t>Pour une bonne </a:t>
            </a:r>
            <a:r>
              <a:rPr lang="fr-FR" sz="13600" dirty="0">
                <a:solidFill>
                  <a:srgbClr val="0000FF"/>
                </a:solidFill>
              </a:rPr>
              <a:t>communication</a:t>
            </a:r>
            <a:r>
              <a:rPr lang="fr-FR" sz="13600" dirty="0"/>
              <a:t> (5.33-37)</a:t>
            </a:r>
            <a:endParaRPr lang="en-GB" sz="13600" dirty="0"/>
          </a:p>
          <a:p>
            <a:pPr algn="ctr">
              <a:buNone/>
            </a:pPr>
            <a:endParaRPr lang="fr-FR" sz="6000" b="1" dirty="0">
              <a:solidFill>
                <a:srgbClr val="0000FF"/>
              </a:solidFill>
            </a:endParaRPr>
          </a:p>
        </p:txBody>
      </p:sp>
    </p:spTree>
    <p:extLst>
      <p:ext uri="{BB962C8B-B14F-4D97-AF65-F5344CB8AC3E}">
        <p14:creationId xmlns:p14="http://schemas.microsoft.com/office/powerpoint/2010/main" val="71706909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p:spPr>
        <p:txBody>
          <a:bodyPr anchor="t">
            <a:noAutofit/>
          </a:bodyPr>
          <a:lstStyle/>
          <a:p>
            <a:pPr algn="ctr"/>
            <a:r>
              <a:rPr lang="fr-FR" sz="4800" dirty="0"/>
              <a:t>Échelle  de</a:t>
            </a:r>
            <a:r>
              <a:rPr lang="fr-FR" sz="4800" dirty="0">
                <a:solidFill>
                  <a:srgbClr val="FF0000"/>
                </a:solidFill>
              </a:rPr>
              <a:t> </a:t>
            </a:r>
            <a:r>
              <a:rPr lang="fr-FR" sz="4800" dirty="0">
                <a:solidFill>
                  <a:srgbClr val="0000FF"/>
                </a:solidFill>
              </a:rPr>
              <a:t>valeurs</a:t>
            </a:r>
            <a:r>
              <a:rPr lang="fr-FR" sz="4800" dirty="0">
                <a:solidFill>
                  <a:srgbClr val="FF0000"/>
                </a:solidFill>
              </a:rPr>
              <a:t> </a:t>
            </a:r>
            <a:r>
              <a:rPr lang="fr-FR" sz="4800" dirty="0"/>
              <a:t>(2) </a:t>
            </a:r>
            <a:r>
              <a:rPr lang="fr-FR" sz="4000" dirty="0"/>
              <a:t>(5.21-48)</a:t>
            </a:r>
            <a:endParaRPr lang="fr-FR" sz="3600" b="1" dirty="0"/>
          </a:p>
        </p:txBody>
      </p:sp>
      <p:sp>
        <p:nvSpPr>
          <p:cNvPr id="3" name="Espace réservé du contenu 2"/>
          <p:cNvSpPr>
            <a:spLocks noGrp="1"/>
          </p:cNvSpPr>
          <p:nvPr>
            <p:ph idx="1"/>
          </p:nvPr>
        </p:nvSpPr>
        <p:spPr>
          <a:xfrm>
            <a:off x="457200" y="1052736"/>
            <a:ext cx="8229600" cy="5271864"/>
          </a:xfrm>
        </p:spPr>
        <p:txBody>
          <a:bodyPr anchor="ctr">
            <a:normAutofit fontScale="40000" lnSpcReduction="20000"/>
          </a:bodyPr>
          <a:lstStyle/>
          <a:p>
            <a:pPr lvl="0" algn="ctr">
              <a:buFont typeface="Wingdings" charset="2"/>
              <a:buChar char="Ø"/>
            </a:pPr>
            <a:r>
              <a:rPr lang="fr-FR" sz="12600" dirty="0"/>
              <a:t>Non à la </a:t>
            </a:r>
            <a:r>
              <a:rPr lang="fr-FR" sz="12600" dirty="0">
                <a:solidFill>
                  <a:srgbClr val="0000FF"/>
                </a:solidFill>
              </a:rPr>
              <a:t>vengeance</a:t>
            </a:r>
            <a:r>
              <a:rPr lang="fr-FR" sz="12600" dirty="0"/>
              <a:t> personnelle (5.38-42)</a:t>
            </a:r>
            <a:endParaRPr lang="en-GB" sz="12600" dirty="0"/>
          </a:p>
          <a:p>
            <a:pPr lvl="0" algn="ctr">
              <a:buFont typeface="Wingdings" charset="2"/>
              <a:buChar char="Ø"/>
            </a:pPr>
            <a:r>
              <a:rPr lang="fr-FR" sz="12600" dirty="0"/>
              <a:t>Oui à </a:t>
            </a:r>
            <a:r>
              <a:rPr lang="fr-FR" sz="12600" dirty="0">
                <a:solidFill>
                  <a:srgbClr val="0000FF"/>
                </a:solidFill>
              </a:rPr>
              <a:t>l’amour</a:t>
            </a:r>
            <a:r>
              <a:rPr lang="fr-FR" sz="12600" dirty="0"/>
              <a:t> en action, même envers ses </a:t>
            </a:r>
            <a:r>
              <a:rPr lang="fr-FR" sz="12600" dirty="0">
                <a:solidFill>
                  <a:srgbClr val="0000FF"/>
                </a:solidFill>
              </a:rPr>
              <a:t>ennemis</a:t>
            </a:r>
            <a:r>
              <a:rPr lang="fr-FR" sz="12600" dirty="0"/>
              <a:t> (5.43-47)</a:t>
            </a:r>
            <a:endParaRPr lang="en-GB" sz="12600" dirty="0"/>
          </a:p>
          <a:p>
            <a:pPr lvl="0" algn="ctr">
              <a:buFont typeface="Wingdings" charset="2"/>
              <a:buChar char="Ø"/>
            </a:pPr>
            <a:r>
              <a:rPr lang="fr-FR" sz="12600" dirty="0">
                <a:solidFill>
                  <a:srgbClr val="0000FF"/>
                </a:solidFill>
              </a:rPr>
              <a:t>L’excellence</a:t>
            </a:r>
            <a:r>
              <a:rPr lang="fr-FR" sz="12600" dirty="0"/>
              <a:t> de l’éthique chrétienne (5.48)</a:t>
            </a:r>
            <a:endParaRPr lang="en-GB" sz="12600" dirty="0"/>
          </a:p>
          <a:p>
            <a:pPr algn="ctr">
              <a:buNone/>
            </a:pPr>
            <a:endParaRPr lang="fr-FR" sz="6000" b="1" dirty="0">
              <a:solidFill>
                <a:srgbClr val="0000FF"/>
              </a:solidFill>
            </a:endParaRPr>
          </a:p>
        </p:txBody>
      </p:sp>
    </p:spTree>
    <p:extLst>
      <p:ext uri="{BB962C8B-B14F-4D97-AF65-F5344CB8AC3E}">
        <p14:creationId xmlns:p14="http://schemas.microsoft.com/office/powerpoint/2010/main" val="20773750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fr-FR" sz="2400" b="0" dirty="0">
                <a:solidFill>
                  <a:srgbClr val="FF0000"/>
                </a:solidFill>
                <a:effectLst/>
                <a:latin typeface="Tahoma" pitchFamily="34" charset="0"/>
                <a:cs typeface="Tahoma" pitchFamily="34" charset="0"/>
              </a:rPr>
              <a:t>Mt 5.21 </a:t>
            </a:r>
            <a:r>
              <a:rPr lang="fr-FR" sz="3200" b="0" dirty="0">
                <a:solidFill>
                  <a:srgbClr val="000000"/>
                </a:solidFill>
              </a:rPr>
              <a:t>– Vous avez appris qu’il a été dit à nos ancêtres : « </a:t>
            </a:r>
            <a:r>
              <a:rPr lang="fr-FR" sz="3200" b="0" i="1" dirty="0">
                <a:solidFill>
                  <a:srgbClr val="000000"/>
                </a:solidFill>
              </a:rPr>
              <a:t>Tu ne commettras pas de meurtre</a:t>
            </a:r>
            <a:r>
              <a:rPr lang="fr-FR" sz="3200" b="0" dirty="0">
                <a:solidFill>
                  <a:srgbClr val="000000"/>
                </a:solidFill>
              </a:rPr>
              <a:t>. Si quelqu’un a commis un meurtre, il en répondra devant le tribunal. » </a:t>
            </a:r>
            <a:r>
              <a:rPr lang="fr-FR" sz="2400" b="0" dirty="0">
                <a:solidFill>
                  <a:srgbClr val="FF0000"/>
                </a:solidFill>
                <a:effectLst/>
                <a:latin typeface="Tahoma" pitchFamily="34" charset="0"/>
                <a:cs typeface="Tahoma" pitchFamily="34" charset="0"/>
              </a:rPr>
              <a:t>22</a:t>
            </a:r>
            <a:r>
              <a:rPr lang="fr-FR" sz="3200" b="0" dirty="0">
                <a:solidFill>
                  <a:srgbClr val="000000"/>
                </a:solidFill>
              </a:rPr>
              <a:t>  Eh bien, moi, je vous dis : Celui qui se met en colère contre son frère sera traduit en justice. Celui qui lui dit « imbécile » passera devant le tribunal, et celui qui le traite de fou est bon pour le feu de l’enfer. </a:t>
            </a:r>
            <a:r>
              <a:rPr lang="fr-FR" sz="2400" b="0" dirty="0">
                <a:solidFill>
                  <a:srgbClr val="FF0000"/>
                </a:solidFill>
                <a:effectLst/>
                <a:latin typeface="Tahoma" pitchFamily="34" charset="0"/>
                <a:cs typeface="Tahoma" pitchFamily="34" charset="0"/>
              </a:rPr>
              <a:t>23</a:t>
            </a:r>
            <a:r>
              <a:rPr lang="fr-FR" sz="3200" b="0" dirty="0">
                <a:solidFill>
                  <a:srgbClr val="000000"/>
                </a:solidFill>
              </a:rPr>
              <a:t>  Si donc, au moment de présenter ton offrande devant l’autel, tu te souviens que ton frère a quelque chose contre toi, </a:t>
            </a:r>
            <a:endParaRPr lang="en-GB" sz="3200" b="0" dirty="0">
              <a:solidFill>
                <a:srgbClr val="000000"/>
              </a:solidFill>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fr-FR" sz="2400" b="0" dirty="0">
                <a:solidFill>
                  <a:srgbClr val="FF0000"/>
                </a:solidFill>
                <a:latin typeface="Tahoma" pitchFamily="34" charset="0"/>
                <a:cs typeface="Tahoma" pitchFamily="34" charset="0"/>
              </a:rPr>
              <a:t>Matthieu 5.3</a:t>
            </a:r>
            <a:r>
              <a:rPr lang="fr-FR" sz="3600" b="0" dirty="0">
                <a:solidFill>
                  <a:schemeClr val="bg1"/>
                </a:solidFill>
                <a:effectLst/>
                <a:latin typeface="Tahoma" pitchFamily="34" charset="0"/>
                <a:cs typeface="Tahoma" pitchFamily="34" charset="0"/>
              </a:rPr>
              <a:t> – Heureux ceux qui se reconnaissent spirituellement pauvres, car le royaume des cieux leur appartient.</a:t>
            </a:r>
            <a:br>
              <a:rPr lang="fr-FR" sz="3600" b="0" dirty="0">
                <a:solidFill>
                  <a:schemeClr val="bg1"/>
                </a:solidFill>
                <a:effectLst/>
                <a:latin typeface="Tahoma" pitchFamily="34" charset="0"/>
                <a:cs typeface="Tahoma" pitchFamily="34" charset="0"/>
              </a:rPr>
            </a:br>
            <a:r>
              <a:rPr lang="fr-FR" sz="2400" b="0" dirty="0">
                <a:solidFill>
                  <a:srgbClr val="FF0000"/>
                </a:solidFill>
                <a:latin typeface="Tahoma" pitchFamily="34" charset="0"/>
                <a:cs typeface="Tahoma" pitchFamily="34" charset="0"/>
              </a:rPr>
              <a:t>4</a:t>
            </a:r>
            <a:r>
              <a:rPr lang="fr-FR" sz="3600" b="0" dirty="0">
                <a:solidFill>
                  <a:schemeClr val="bg1"/>
                </a:solidFill>
                <a:effectLst/>
                <a:latin typeface="Tahoma" pitchFamily="34" charset="0"/>
                <a:cs typeface="Tahoma" pitchFamily="34" charset="0"/>
              </a:rPr>
              <a:t>  Heureux ceux qui pleurent, car Dieu les consolera.</a:t>
            </a:r>
            <a:br>
              <a:rPr lang="fr-FR" sz="3600" b="0" dirty="0">
                <a:solidFill>
                  <a:schemeClr val="bg1"/>
                </a:solidFill>
                <a:effectLst/>
                <a:latin typeface="Tahoma" pitchFamily="34" charset="0"/>
                <a:cs typeface="Tahoma" pitchFamily="34" charset="0"/>
              </a:rPr>
            </a:br>
            <a:r>
              <a:rPr lang="fr-FR" sz="2400" b="0" dirty="0">
                <a:solidFill>
                  <a:srgbClr val="FF0000"/>
                </a:solidFill>
                <a:latin typeface="Tahoma" pitchFamily="34" charset="0"/>
                <a:cs typeface="Tahoma" pitchFamily="34" charset="0"/>
              </a:rPr>
              <a:t>5</a:t>
            </a:r>
            <a:r>
              <a:rPr lang="fr-FR" sz="3600" b="0" dirty="0">
                <a:solidFill>
                  <a:schemeClr val="bg1"/>
                </a:solidFill>
                <a:effectLst/>
                <a:latin typeface="Tahoma" pitchFamily="34" charset="0"/>
                <a:cs typeface="Tahoma" pitchFamily="34" charset="0"/>
              </a:rPr>
              <a:t>  Heureux ceux qui sont humbles, car Dieu leur donnera la terre en héritage.</a:t>
            </a:r>
            <a:br>
              <a:rPr lang="fr-FR" sz="3600" b="0" dirty="0">
                <a:solidFill>
                  <a:schemeClr val="bg1"/>
                </a:solidFill>
                <a:effectLst/>
                <a:latin typeface="Tahoma" pitchFamily="34" charset="0"/>
                <a:cs typeface="Tahoma" pitchFamily="34" charset="0"/>
              </a:rPr>
            </a:br>
            <a:r>
              <a:rPr lang="fr-FR" sz="2400" b="0" dirty="0">
                <a:solidFill>
                  <a:srgbClr val="FF0000"/>
                </a:solidFill>
                <a:latin typeface="Tahoma" pitchFamily="34" charset="0"/>
                <a:cs typeface="Tahoma" pitchFamily="34" charset="0"/>
              </a:rPr>
              <a:t>6</a:t>
            </a:r>
            <a:r>
              <a:rPr lang="fr-FR" sz="3600" b="0" dirty="0">
                <a:solidFill>
                  <a:schemeClr val="bg1"/>
                </a:solidFill>
                <a:effectLst/>
                <a:latin typeface="Tahoma" pitchFamily="34" charset="0"/>
                <a:cs typeface="Tahoma" pitchFamily="34" charset="0"/>
              </a:rPr>
              <a:t>  Heureux ceux qui ont faim et soif de justice, car ils seront rassasiés.</a:t>
            </a:r>
            <a:endParaRPr lang="fr-FR" sz="36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fr-FR" sz="2400" b="0" dirty="0">
                <a:solidFill>
                  <a:srgbClr val="FF0000"/>
                </a:solidFill>
                <a:latin typeface="Tahoma"/>
                <a:cs typeface="Tahoma"/>
              </a:rPr>
              <a:t>24</a:t>
            </a:r>
            <a:r>
              <a:rPr lang="fr-FR" sz="2400" b="0" dirty="0">
                <a:solidFill>
                  <a:schemeClr val="bg1"/>
                </a:solidFill>
                <a:latin typeface="Tahoma"/>
                <a:cs typeface="Tahoma"/>
              </a:rPr>
              <a:t>  </a:t>
            </a:r>
            <a:r>
              <a:rPr lang="fr-FR" sz="2800" b="0" dirty="0">
                <a:solidFill>
                  <a:schemeClr val="bg1"/>
                </a:solidFill>
                <a:latin typeface="Tahoma"/>
                <a:cs typeface="Tahoma"/>
              </a:rPr>
              <a:t>laisse là ton offrande devant l’autel, et va d’abord te réconcilier avec ton frère ; puis tu reviendras présenter ton offrande. </a:t>
            </a:r>
            <a:r>
              <a:rPr lang="fr-FR" sz="2400" b="0" dirty="0">
                <a:solidFill>
                  <a:srgbClr val="FF0000"/>
                </a:solidFill>
                <a:latin typeface="Tahoma"/>
                <a:cs typeface="Tahoma"/>
              </a:rPr>
              <a:t>25</a:t>
            </a:r>
            <a:r>
              <a:rPr lang="fr-FR" sz="2800" b="0" dirty="0">
                <a:solidFill>
                  <a:schemeClr val="bg1"/>
                </a:solidFill>
                <a:latin typeface="Tahoma"/>
                <a:cs typeface="Tahoma"/>
              </a:rPr>
              <a:t>  Si quelqu’un porte des accusations contre toi, dépêche–toi de t’entendre avec ton adversaire pendant que tu es encore en chemin avec lui. Sinon, ton adversaire remettra l’affaire entre les mains du juge, qui fera appel aux huissiers de justice, et tu seras mis en prison. </a:t>
            </a:r>
            <a:r>
              <a:rPr lang="fr-FR" sz="2400" b="0" dirty="0">
                <a:solidFill>
                  <a:srgbClr val="FF0000"/>
                </a:solidFill>
                <a:latin typeface="Tahoma"/>
                <a:cs typeface="Tahoma"/>
              </a:rPr>
              <a:t>26</a:t>
            </a:r>
            <a:r>
              <a:rPr lang="fr-FR" sz="2800" b="0" dirty="0">
                <a:solidFill>
                  <a:schemeClr val="bg1"/>
                </a:solidFill>
                <a:latin typeface="Tahoma"/>
                <a:cs typeface="Tahoma"/>
              </a:rPr>
              <a:t>  Et là, vraiment, je te l’assure : tu n’en sortiras pas avant d’avoir remboursé jusqu’au dernier centime.</a:t>
            </a:r>
            <a:endParaRPr lang="en-GB" sz="2800" b="0" dirty="0">
              <a:solidFill>
                <a:schemeClr val="bg1"/>
              </a:solidFill>
              <a:latin typeface="Tahoma"/>
              <a:cs typeface="Tahoma"/>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47800"/>
          </a:xfrm>
        </p:spPr>
        <p:txBody>
          <a:bodyPr anchor="ctr">
            <a:noAutofit/>
          </a:bodyPr>
          <a:lstStyle/>
          <a:p>
            <a:pPr algn="ctr"/>
            <a:r>
              <a:rPr lang="fr-FR" sz="4000" dirty="0"/>
              <a:t>(1) Vaincre la </a:t>
            </a:r>
            <a:r>
              <a:rPr lang="fr-FR" sz="4000" dirty="0">
                <a:solidFill>
                  <a:srgbClr val="0000FF"/>
                </a:solidFill>
              </a:rPr>
              <a:t>colère </a:t>
            </a:r>
            <a:r>
              <a:rPr lang="fr-FR" sz="4000" dirty="0"/>
              <a:t>qui mène au </a:t>
            </a:r>
            <a:r>
              <a:rPr lang="fr-FR" sz="4000" dirty="0">
                <a:solidFill>
                  <a:srgbClr val="0000FF"/>
                </a:solidFill>
              </a:rPr>
              <a:t>meurtre</a:t>
            </a:r>
            <a:r>
              <a:rPr lang="fr-FR" sz="4000" dirty="0">
                <a:solidFill>
                  <a:srgbClr val="FF0000"/>
                </a:solidFill>
              </a:rPr>
              <a:t> </a:t>
            </a:r>
            <a:r>
              <a:rPr lang="fr-FR" sz="4000" dirty="0"/>
              <a:t>(5.21-26)</a:t>
            </a:r>
          </a:p>
        </p:txBody>
      </p:sp>
      <p:sp>
        <p:nvSpPr>
          <p:cNvPr id="3" name="Espace réservé du contenu 2"/>
          <p:cNvSpPr>
            <a:spLocks noGrp="1"/>
          </p:cNvSpPr>
          <p:nvPr>
            <p:ph idx="1"/>
          </p:nvPr>
        </p:nvSpPr>
        <p:spPr>
          <a:xfrm>
            <a:off x="457200" y="1524000"/>
            <a:ext cx="8229600" cy="4800600"/>
          </a:xfrm>
        </p:spPr>
        <p:txBody>
          <a:bodyPr anchor="ctr">
            <a:normAutofit/>
          </a:bodyPr>
          <a:lstStyle/>
          <a:p>
            <a:pPr algn="ctr">
              <a:buFont typeface="Wingdings" charset="2"/>
              <a:buChar char="Ø"/>
            </a:pPr>
            <a:endParaRPr lang="fr-FR" sz="6065" dirty="0"/>
          </a:p>
          <a:p>
            <a:pPr algn="ctr">
              <a:buFont typeface="Wingdings" charset="2"/>
              <a:buChar char="Ø"/>
            </a:pPr>
            <a:r>
              <a:rPr lang="fr-FR" sz="5400" dirty="0"/>
              <a:t>Portrait robot d’un </a:t>
            </a:r>
            <a:r>
              <a:rPr lang="fr-FR" sz="5400" dirty="0">
                <a:solidFill>
                  <a:srgbClr val="0000FF"/>
                </a:solidFill>
              </a:rPr>
              <a:t>criminel</a:t>
            </a:r>
            <a:r>
              <a:rPr lang="fr-FR" sz="5400" b="1" dirty="0">
                <a:solidFill>
                  <a:srgbClr val="0000FF"/>
                </a:solidFill>
              </a:rPr>
              <a:t> </a:t>
            </a:r>
            <a:r>
              <a:rPr lang="fr-FR" sz="5400" dirty="0"/>
              <a:t>(21-22)</a:t>
            </a:r>
          </a:p>
          <a:p>
            <a:pPr algn="ctr">
              <a:buFont typeface="Wingdings" charset="2"/>
              <a:buChar char="Ø"/>
            </a:pPr>
            <a:r>
              <a:rPr lang="fr-FR" sz="5400" dirty="0"/>
              <a:t>L’indispensable </a:t>
            </a:r>
            <a:r>
              <a:rPr lang="fr-FR" sz="5400" dirty="0">
                <a:solidFill>
                  <a:srgbClr val="0000FF"/>
                </a:solidFill>
              </a:rPr>
              <a:t>réconciliation</a:t>
            </a:r>
            <a:r>
              <a:rPr lang="fr-FR" sz="5400" dirty="0"/>
              <a:t> (23-26)</a:t>
            </a:r>
            <a:endParaRPr lang="en-GB" sz="4800"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90600"/>
          </a:xfrm>
        </p:spPr>
        <p:txBody>
          <a:bodyPr>
            <a:noAutofit/>
          </a:bodyPr>
          <a:lstStyle/>
          <a:p>
            <a:pPr algn="ctr"/>
            <a:r>
              <a:rPr lang="fr-FR" sz="4400" dirty="0"/>
              <a:t>Portrait robot d’un</a:t>
            </a:r>
            <a:r>
              <a:rPr lang="fr-FR" sz="4400" dirty="0">
                <a:solidFill>
                  <a:srgbClr val="FF0000"/>
                </a:solidFill>
              </a:rPr>
              <a:t> </a:t>
            </a:r>
            <a:r>
              <a:rPr lang="fr-FR" sz="4400" dirty="0">
                <a:solidFill>
                  <a:srgbClr val="0000FF"/>
                </a:solidFill>
              </a:rPr>
              <a:t>criminel</a:t>
            </a:r>
            <a:r>
              <a:rPr lang="fr-FR" sz="4400" dirty="0">
                <a:solidFill>
                  <a:srgbClr val="FF0000"/>
                </a:solidFill>
              </a:rPr>
              <a:t> </a:t>
            </a:r>
            <a:r>
              <a:rPr lang="fr-FR" sz="3600" dirty="0"/>
              <a:t>(5.21-22)</a:t>
            </a:r>
          </a:p>
        </p:txBody>
      </p:sp>
      <p:sp>
        <p:nvSpPr>
          <p:cNvPr id="3" name="Espace réservé du contenu 2"/>
          <p:cNvSpPr>
            <a:spLocks noGrp="1"/>
          </p:cNvSpPr>
          <p:nvPr>
            <p:ph idx="1"/>
          </p:nvPr>
        </p:nvSpPr>
        <p:spPr/>
        <p:txBody>
          <a:bodyPr anchor="ctr">
            <a:normAutofit/>
          </a:bodyPr>
          <a:lstStyle/>
          <a:p>
            <a:pPr algn="ctr">
              <a:buFont typeface="Wingdings" charset="2"/>
              <a:buChar char="Ø"/>
            </a:pPr>
            <a:r>
              <a:rPr lang="fr-FR" sz="5400" dirty="0"/>
              <a:t>D’après les </a:t>
            </a:r>
            <a:r>
              <a:rPr lang="fr-FR" sz="5400" dirty="0">
                <a:solidFill>
                  <a:srgbClr val="0000FF"/>
                </a:solidFill>
              </a:rPr>
              <a:t>pharisiens</a:t>
            </a:r>
          </a:p>
          <a:p>
            <a:pPr algn="ctr">
              <a:buFont typeface="Wingdings" charset="2"/>
              <a:buChar char="Ø"/>
            </a:pPr>
            <a:r>
              <a:rPr lang="fr-FR" sz="5400" dirty="0"/>
              <a:t>Selon </a:t>
            </a:r>
            <a:r>
              <a:rPr lang="fr-FR" sz="5400" dirty="0">
                <a:solidFill>
                  <a:srgbClr val="0000FF"/>
                </a:solidFill>
              </a:rPr>
              <a:t>Jésus</a:t>
            </a:r>
            <a:endParaRPr lang="en-GB" sz="4800" dirty="0">
              <a:solidFill>
                <a:srgbClr val="0000FF"/>
              </a:solidFill>
            </a:endParaRPr>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90600"/>
          </a:xfrm>
        </p:spPr>
        <p:txBody>
          <a:bodyPr>
            <a:noAutofit/>
          </a:bodyPr>
          <a:lstStyle/>
          <a:p>
            <a:pPr algn="ctr"/>
            <a:r>
              <a:rPr lang="fr-FR" sz="4000" dirty="0"/>
              <a:t>L’indispensable</a:t>
            </a:r>
            <a:r>
              <a:rPr lang="fr-FR" sz="4000" dirty="0">
                <a:solidFill>
                  <a:srgbClr val="FF0000"/>
                </a:solidFill>
              </a:rPr>
              <a:t> </a:t>
            </a:r>
            <a:r>
              <a:rPr lang="fr-FR" sz="4000" dirty="0">
                <a:solidFill>
                  <a:srgbClr val="0000FF"/>
                </a:solidFill>
              </a:rPr>
              <a:t>réconciliation</a:t>
            </a:r>
            <a:r>
              <a:rPr lang="fr-FR" sz="4000" dirty="0">
                <a:solidFill>
                  <a:srgbClr val="FF0000"/>
                </a:solidFill>
              </a:rPr>
              <a:t> </a:t>
            </a:r>
            <a:r>
              <a:rPr lang="fr-FR" sz="4000" dirty="0"/>
              <a:t>(5.23-26)</a:t>
            </a:r>
          </a:p>
        </p:txBody>
      </p:sp>
      <p:sp>
        <p:nvSpPr>
          <p:cNvPr id="3" name="Espace réservé du contenu 2"/>
          <p:cNvSpPr>
            <a:spLocks noGrp="1"/>
          </p:cNvSpPr>
          <p:nvPr>
            <p:ph idx="1"/>
          </p:nvPr>
        </p:nvSpPr>
        <p:spPr>
          <a:xfrm>
            <a:off x="457200" y="1524000"/>
            <a:ext cx="8229600" cy="4800600"/>
          </a:xfrm>
        </p:spPr>
        <p:txBody>
          <a:bodyPr anchor="b">
            <a:normAutofit/>
          </a:bodyPr>
          <a:lstStyle/>
          <a:p>
            <a:pPr algn="ctr">
              <a:buFont typeface="Wingdings" charset="2"/>
              <a:buChar char="Ø"/>
            </a:pPr>
            <a:r>
              <a:rPr lang="fr-FR" sz="5400" dirty="0"/>
              <a:t>Plus possible d’</a:t>
            </a:r>
            <a:r>
              <a:rPr lang="fr-FR" sz="5400" dirty="0">
                <a:solidFill>
                  <a:srgbClr val="0000FF"/>
                </a:solidFill>
              </a:rPr>
              <a:t>adorer</a:t>
            </a:r>
          </a:p>
          <a:p>
            <a:pPr algn="ctr">
              <a:buFont typeface="Wingdings" charset="2"/>
              <a:buChar char="Ø"/>
            </a:pPr>
            <a:r>
              <a:rPr lang="fr-FR" sz="5400" dirty="0">
                <a:solidFill>
                  <a:srgbClr val="0000FF"/>
                </a:solidFill>
              </a:rPr>
              <a:t>Initier </a:t>
            </a:r>
            <a:r>
              <a:rPr lang="fr-FR" sz="5400" dirty="0"/>
              <a:t>un arrangement à l’amiable</a:t>
            </a:r>
            <a:endParaRPr lang="en-GB" sz="4800"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648072"/>
          </a:xfrm>
        </p:spPr>
        <p:txBody>
          <a:bodyPr>
            <a:noAutofit/>
          </a:bodyPr>
          <a:lstStyle/>
          <a:p>
            <a:pPr algn="ctr"/>
            <a:r>
              <a:rPr lang="fr-FR" sz="4400" dirty="0">
                <a:solidFill>
                  <a:srgbClr val="0000FF"/>
                </a:solidFill>
              </a:rPr>
              <a:t>Portrait robot d’un criminel </a:t>
            </a:r>
            <a:r>
              <a:rPr lang="fr-FR" sz="3200" dirty="0"/>
              <a:t>(5.21-22)</a:t>
            </a:r>
            <a:endParaRPr lang="fr-FR" sz="4000" dirty="0"/>
          </a:p>
        </p:txBody>
      </p:sp>
      <p:sp>
        <p:nvSpPr>
          <p:cNvPr id="3" name="Espace réservé du contenu 2"/>
          <p:cNvSpPr>
            <a:spLocks noGrp="1"/>
          </p:cNvSpPr>
          <p:nvPr>
            <p:ph idx="1"/>
          </p:nvPr>
        </p:nvSpPr>
        <p:spPr>
          <a:xfrm>
            <a:off x="457200" y="1556792"/>
            <a:ext cx="8229600" cy="4767808"/>
          </a:xfrm>
        </p:spPr>
        <p:txBody>
          <a:bodyPr anchor="ctr">
            <a:normAutofit/>
          </a:bodyPr>
          <a:lstStyle/>
          <a:p>
            <a:pPr fontAlgn="ctr">
              <a:buFont typeface="Wingdings" charset="2"/>
              <a:buChar char="Ø"/>
            </a:pPr>
            <a:r>
              <a:rPr lang="fr-FR" sz="4000" dirty="0"/>
              <a:t>Quel rapport peut-on établir entre </a:t>
            </a:r>
            <a:r>
              <a:rPr lang="fr-FR" sz="4000" dirty="0">
                <a:solidFill>
                  <a:srgbClr val="0000FF"/>
                </a:solidFill>
              </a:rPr>
              <a:t>la colère</a:t>
            </a:r>
            <a:r>
              <a:rPr lang="fr-FR" sz="4000" dirty="0"/>
              <a:t> et le </a:t>
            </a:r>
            <a:r>
              <a:rPr lang="fr-FR" sz="4000" dirty="0">
                <a:solidFill>
                  <a:srgbClr val="0000FF"/>
                </a:solidFill>
              </a:rPr>
              <a:t>meurtre</a:t>
            </a:r>
            <a:r>
              <a:rPr lang="fr-FR" sz="4000" dirty="0"/>
              <a:t> ?</a:t>
            </a:r>
          </a:p>
          <a:p>
            <a:pPr fontAlgn="ctr">
              <a:buFont typeface="Wingdings" charset="2"/>
              <a:buChar char="Ø"/>
            </a:pPr>
            <a:r>
              <a:rPr lang="fr-FR" sz="4000" dirty="0"/>
              <a:t>En quoi un </a:t>
            </a:r>
            <a:r>
              <a:rPr lang="fr-FR" sz="4000" dirty="0">
                <a:solidFill>
                  <a:srgbClr val="0000FF"/>
                </a:solidFill>
              </a:rPr>
              <a:t>conflit</a:t>
            </a:r>
            <a:r>
              <a:rPr lang="fr-FR" sz="4000" dirty="0"/>
              <a:t> </a:t>
            </a:r>
            <a:r>
              <a:rPr lang="fr-FR" sz="4000" dirty="0">
                <a:solidFill>
                  <a:srgbClr val="0000FF"/>
                </a:solidFill>
              </a:rPr>
              <a:t>non réglé</a:t>
            </a:r>
            <a:r>
              <a:rPr lang="fr-FR" sz="4000" dirty="0"/>
              <a:t> peut-il interférer dans ma relation avec Dieu ?</a:t>
            </a:r>
          </a:p>
        </p:txBody>
      </p:sp>
    </p:spTree>
    <p:extLst>
      <p:ext uri="{BB962C8B-B14F-4D97-AF65-F5344CB8AC3E}">
        <p14:creationId xmlns:p14="http://schemas.microsoft.com/office/powerpoint/2010/main" val="12741708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fr-FR" sz="2400" b="0" dirty="0">
                <a:solidFill>
                  <a:srgbClr val="FF0000"/>
                </a:solidFill>
                <a:latin typeface="Tahoma"/>
                <a:cs typeface="Tahoma"/>
              </a:rPr>
              <a:t>Mt 5.27 </a:t>
            </a:r>
            <a:r>
              <a:rPr lang="fr-FR" sz="4000" b="0" dirty="0">
                <a:solidFill>
                  <a:schemeClr val="bg1"/>
                </a:solidFill>
                <a:effectLst/>
              </a:rPr>
              <a:t>– Vous avez appris qu’il a été dit : « </a:t>
            </a:r>
            <a:r>
              <a:rPr lang="fr-FR" sz="4000" b="0" i="1" dirty="0">
                <a:solidFill>
                  <a:schemeClr val="bg1"/>
                </a:solidFill>
                <a:effectLst/>
              </a:rPr>
              <a:t>Tu ne commettras pas d’adultère</a:t>
            </a:r>
            <a:r>
              <a:rPr lang="fr-FR" sz="4000" b="0" dirty="0">
                <a:solidFill>
                  <a:schemeClr val="bg1"/>
                </a:solidFill>
                <a:effectLst/>
              </a:rPr>
              <a:t>. » </a:t>
            </a:r>
            <a:r>
              <a:rPr lang="fr-FR" sz="2400" b="0" dirty="0">
                <a:solidFill>
                  <a:srgbClr val="FF0000"/>
                </a:solidFill>
                <a:latin typeface="Tahoma"/>
                <a:cs typeface="Tahoma"/>
              </a:rPr>
              <a:t>28</a:t>
            </a:r>
            <a:r>
              <a:rPr lang="fr-FR" sz="4000" b="0" dirty="0">
                <a:solidFill>
                  <a:schemeClr val="bg1"/>
                </a:solidFill>
                <a:effectLst/>
              </a:rPr>
              <a:t>  Eh bien, moi je vous dis : Si quelqu’un jette sur une femme un regard chargé de désir, il a déjà commis adultère avec elle dans son cœur. </a:t>
            </a:r>
            <a:endParaRPr lang="fr-FR" sz="3000" b="0" dirty="0">
              <a:solidFill>
                <a:schemeClr val="bg1"/>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extLst>
      <p:ext uri="{BB962C8B-B14F-4D97-AF65-F5344CB8AC3E}">
        <p14:creationId xmlns:p14="http://schemas.microsoft.com/office/powerpoint/2010/main" val="235525487"/>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90600"/>
          </a:xfrm>
        </p:spPr>
        <p:txBody>
          <a:bodyPr>
            <a:noAutofit/>
          </a:bodyPr>
          <a:lstStyle/>
          <a:p>
            <a:pPr algn="ctr"/>
            <a:r>
              <a:rPr lang="fr-FR" sz="4000" dirty="0"/>
              <a:t>(2) Vaincre la </a:t>
            </a:r>
            <a:r>
              <a:rPr lang="fr-FR" sz="4000" dirty="0">
                <a:solidFill>
                  <a:srgbClr val="0000FF"/>
                </a:solidFill>
              </a:rPr>
              <a:t>convoitise </a:t>
            </a:r>
            <a:r>
              <a:rPr lang="fr-FR" sz="4000" dirty="0"/>
              <a:t>qui mène à</a:t>
            </a:r>
            <a:r>
              <a:rPr lang="fr-FR" sz="4000" dirty="0">
                <a:solidFill>
                  <a:srgbClr val="FF0000"/>
                </a:solidFill>
              </a:rPr>
              <a:t> </a:t>
            </a:r>
            <a:r>
              <a:rPr lang="fr-FR" sz="4000" dirty="0">
                <a:solidFill>
                  <a:srgbClr val="0000FF"/>
                </a:solidFill>
              </a:rPr>
              <a:t>l’adultère</a:t>
            </a:r>
            <a:r>
              <a:rPr lang="fr-FR" sz="4000" dirty="0">
                <a:solidFill>
                  <a:srgbClr val="FF0000"/>
                </a:solidFill>
              </a:rPr>
              <a:t> </a:t>
            </a:r>
            <a:r>
              <a:rPr lang="fr-FR" sz="4000" dirty="0"/>
              <a:t>(5.27-30)</a:t>
            </a:r>
          </a:p>
        </p:txBody>
      </p:sp>
      <p:sp>
        <p:nvSpPr>
          <p:cNvPr id="3" name="Espace réservé du contenu 2"/>
          <p:cNvSpPr>
            <a:spLocks noGrp="1"/>
          </p:cNvSpPr>
          <p:nvPr>
            <p:ph idx="1"/>
          </p:nvPr>
        </p:nvSpPr>
        <p:spPr>
          <a:xfrm>
            <a:off x="457200" y="1524000"/>
            <a:ext cx="8229600" cy="4800600"/>
          </a:xfrm>
        </p:spPr>
        <p:txBody>
          <a:bodyPr anchor="ctr">
            <a:normAutofit/>
          </a:bodyPr>
          <a:lstStyle/>
          <a:p>
            <a:pPr algn="ctr">
              <a:buFont typeface="Wingdings" charset="2"/>
              <a:buChar char="Ø"/>
            </a:pPr>
            <a:endParaRPr lang="fr-FR" sz="6065" b="1" dirty="0">
              <a:solidFill>
                <a:srgbClr val="0000FF"/>
              </a:solidFill>
            </a:endParaRPr>
          </a:p>
          <a:p>
            <a:pPr algn="ctr">
              <a:buFont typeface="Wingdings" charset="2"/>
              <a:buChar char="Ø"/>
            </a:pPr>
            <a:r>
              <a:rPr lang="fr-FR" sz="5400" dirty="0"/>
              <a:t>La sexualité : </a:t>
            </a:r>
          </a:p>
          <a:p>
            <a:pPr marL="0" indent="0" algn="ctr">
              <a:buNone/>
            </a:pPr>
            <a:r>
              <a:rPr lang="fr-FR" sz="5400" dirty="0"/>
              <a:t>un </a:t>
            </a:r>
            <a:r>
              <a:rPr lang="fr-FR" sz="5400" dirty="0">
                <a:solidFill>
                  <a:srgbClr val="0000FF"/>
                </a:solidFill>
              </a:rPr>
              <a:t>capital </a:t>
            </a:r>
            <a:r>
              <a:rPr lang="fr-FR" sz="5400" dirty="0"/>
              <a:t>à gérer</a:t>
            </a:r>
          </a:p>
          <a:p>
            <a:pPr algn="ctr">
              <a:buFont typeface="Wingdings" charset="2"/>
              <a:buChar char="Ø"/>
            </a:pPr>
            <a:r>
              <a:rPr lang="fr-FR" sz="5400" dirty="0"/>
              <a:t>Non à la </a:t>
            </a:r>
            <a:r>
              <a:rPr lang="fr-FR" sz="5400" dirty="0">
                <a:solidFill>
                  <a:srgbClr val="0000FF"/>
                </a:solidFill>
              </a:rPr>
              <a:t>convoitise</a:t>
            </a:r>
            <a:r>
              <a:rPr lang="fr-FR" sz="5400" dirty="0"/>
              <a:t> </a:t>
            </a:r>
            <a:r>
              <a:rPr lang="fr-FR" sz="4400" dirty="0"/>
              <a:t>(27-28)</a:t>
            </a:r>
            <a:endParaRPr lang="en-GB" sz="5400"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20080"/>
          </a:xfrm>
        </p:spPr>
        <p:txBody>
          <a:bodyPr>
            <a:normAutofit fontScale="90000"/>
          </a:bodyPr>
          <a:lstStyle/>
          <a:p>
            <a:pPr algn="ctr"/>
            <a:r>
              <a:rPr lang="fr-FR" dirty="0">
                <a:solidFill>
                  <a:srgbClr val="0000FF"/>
                </a:solidFill>
              </a:rPr>
              <a:t>Convoitise = adultère</a:t>
            </a:r>
          </a:p>
        </p:txBody>
      </p:sp>
      <p:sp>
        <p:nvSpPr>
          <p:cNvPr id="3" name="Espace réservé du contenu 2"/>
          <p:cNvSpPr>
            <a:spLocks noGrp="1"/>
          </p:cNvSpPr>
          <p:nvPr>
            <p:ph idx="1"/>
          </p:nvPr>
        </p:nvSpPr>
        <p:spPr>
          <a:xfrm>
            <a:off x="457200" y="1268760"/>
            <a:ext cx="8229600" cy="5055840"/>
          </a:xfrm>
        </p:spPr>
        <p:txBody>
          <a:bodyPr anchor="ctr"/>
          <a:lstStyle/>
          <a:p>
            <a:pPr algn="ctr" fontAlgn="ctr">
              <a:buFont typeface="Wingdings" charset="2"/>
              <a:buChar char="Ø"/>
            </a:pPr>
            <a:r>
              <a:rPr lang="fr-FR" sz="4800" dirty="0"/>
              <a:t>Comment vivre dans la </a:t>
            </a:r>
            <a:r>
              <a:rPr lang="fr-FR" sz="4800" dirty="0">
                <a:solidFill>
                  <a:srgbClr val="0000FF"/>
                </a:solidFill>
              </a:rPr>
              <a:t>pureté sexuelle </a:t>
            </a:r>
            <a:r>
              <a:rPr lang="fr-FR" sz="4800" dirty="0"/>
              <a:t>à notre époque ?</a:t>
            </a:r>
          </a:p>
          <a:p>
            <a:pPr marL="0" indent="0">
              <a:buNone/>
            </a:pPr>
            <a:endParaRPr lang="fr-FR" dirty="0"/>
          </a:p>
        </p:txBody>
      </p:sp>
    </p:spTree>
    <p:extLst>
      <p:ext uri="{BB962C8B-B14F-4D97-AF65-F5344CB8AC3E}">
        <p14:creationId xmlns:p14="http://schemas.microsoft.com/office/powerpoint/2010/main" val="14860576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fr-FR" sz="2400" b="0" dirty="0">
                <a:solidFill>
                  <a:srgbClr val="FF0000"/>
                </a:solidFill>
                <a:latin typeface="Tahoma"/>
                <a:cs typeface="Tahoma"/>
              </a:rPr>
              <a:t>Mt 5.29</a:t>
            </a:r>
            <a:r>
              <a:rPr lang="fr-FR" sz="3000" b="0" dirty="0">
                <a:solidFill>
                  <a:schemeClr val="bg1"/>
                </a:solidFill>
                <a:effectLst/>
              </a:rPr>
              <a:t>  </a:t>
            </a:r>
            <a:r>
              <a:rPr lang="fr-FR" sz="3600" b="0" dirty="0">
                <a:solidFill>
                  <a:schemeClr val="bg1"/>
                </a:solidFill>
                <a:effectLst/>
              </a:rPr>
              <a:t>Par conséquent, si ton œil droit te fait tomber dans le péché, arrache–le et jette–le au loin, car il vaut mieux pour toi perdre un de tes organes que de voir ton corps entier précipité en enfer. </a:t>
            </a:r>
            <a:r>
              <a:rPr lang="fr-FR" sz="2400" b="0" dirty="0">
                <a:solidFill>
                  <a:srgbClr val="FF0000"/>
                </a:solidFill>
                <a:latin typeface="Tahoma"/>
                <a:cs typeface="Tahoma"/>
              </a:rPr>
              <a:t>30</a:t>
            </a:r>
            <a:r>
              <a:rPr lang="fr-FR" sz="3600" b="0" dirty="0">
                <a:solidFill>
                  <a:schemeClr val="bg1"/>
                </a:solidFill>
                <a:effectLst/>
              </a:rPr>
              <a:t>  Si ta main droite te fait tomber dans le péché, coupe–la et jette–la au loin. Il vaut mieux pour toi perdre un de tes membres que de voir tout ton corps jeté en enfer. </a:t>
            </a:r>
            <a:endParaRPr lang="fr-FR" sz="3600" b="0" dirty="0">
              <a:solidFill>
                <a:schemeClr val="bg1"/>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90600"/>
          </a:xfrm>
        </p:spPr>
        <p:txBody>
          <a:bodyPr>
            <a:noAutofit/>
          </a:bodyPr>
          <a:lstStyle/>
          <a:p>
            <a:pPr algn="ctr"/>
            <a:r>
              <a:rPr lang="fr-FR" sz="4000" dirty="0"/>
              <a:t>Vaincre </a:t>
            </a:r>
            <a:r>
              <a:rPr lang="fr-FR" sz="4000" dirty="0">
                <a:solidFill>
                  <a:srgbClr val="0000FF"/>
                </a:solidFill>
              </a:rPr>
              <a:t>l’impureté morale </a:t>
            </a:r>
            <a:r>
              <a:rPr lang="fr-FR" sz="4000" dirty="0"/>
              <a:t>(5.29-30)</a:t>
            </a:r>
          </a:p>
        </p:txBody>
      </p:sp>
      <p:sp>
        <p:nvSpPr>
          <p:cNvPr id="3" name="Espace réservé du contenu 2"/>
          <p:cNvSpPr>
            <a:spLocks noGrp="1"/>
          </p:cNvSpPr>
          <p:nvPr>
            <p:ph idx="1"/>
          </p:nvPr>
        </p:nvSpPr>
        <p:spPr>
          <a:xfrm>
            <a:off x="457200" y="1524000"/>
            <a:ext cx="8229600" cy="4800600"/>
          </a:xfrm>
        </p:spPr>
        <p:txBody>
          <a:bodyPr anchor="ctr">
            <a:normAutofit lnSpcReduction="10000"/>
          </a:bodyPr>
          <a:lstStyle/>
          <a:p>
            <a:pPr algn="ctr">
              <a:buFont typeface="Wingdings" charset="2"/>
              <a:buChar char="Ø"/>
            </a:pPr>
            <a:endParaRPr lang="fr-FR" sz="6065" b="1" dirty="0">
              <a:solidFill>
                <a:srgbClr val="0000FF"/>
              </a:solidFill>
            </a:endParaRPr>
          </a:p>
          <a:p>
            <a:pPr algn="ctr">
              <a:buFont typeface="Wingdings" charset="2"/>
              <a:buChar char="Ø"/>
            </a:pPr>
            <a:r>
              <a:rPr lang="fr-FR" sz="6065" dirty="0">
                <a:solidFill>
                  <a:srgbClr val="0000FF"/>
                </a:solidFill>
              </a:rPr>
              <a:t>Arracher </a:t>
            </a:r>
            <a:r>
              <a:rPr lang="fr-FR" sz="6065" dirty="0"/>
              <a:t>son œil, </a:t>
            </a:r>
            <a:r>
              <a:rPr lang="fr-FR" sz="6065" dirty="0">
                <a:solidFill>
                  <a:srgbClr val="0000FF"/>
                </a:solidFill>
              </a:rPr>
              <a:t>couper</a:t>
            </a:r>
            <a:r>
              <a:rPr lang="fr-FR" sz="6065" dirty="0"/>
              <a:t> sa main</a:t>
            </a:r>
          </a:p>
          <a:p>
            <a:pPr algn="ctr">
              <a:buFont typeface="Wingdings" charset="2"/>
              <a:buChar char="Ø"/>
            </a:pPr>
            <a:r>
              <a:rPr lang="fr-FR" sz="6065" dirty="0"/>
              <a:t>De la </a:t>
            </a:r>
            <a:r>
              <a:rPr lang="fr-FR" sz="6065" dirty="0">
                <a:solidFill>
                  <a:srgbClr val="0000FF"/>
                </a:solidFill>
              </a:rPr>
              <a:t>discipline</a:t>
            </a:r>
            <a:r>
              <a:rPr lang="fr-FR" sz="6065" dirty="0"/>
              <a:t> pour </a:t>
            </a:r>
            <a:r>
              <a:rPr lang="fr-FR" sz="6065" dirty="0">
                <a:solidFill>
                  <a:srgbClr val="0000FF"/>
                </a:solidFill>
              </a:rPr>
              <a:t>maîtriser</a:t>
            </a:r>
            <a:r>
              <a:rPr lang="fr-FR" sz="6065" dirty="0"/>
              <a:t> la chair</a:t>
            </a:r>
            <a:endParaRPr lang="en-GB" sz="6000"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4"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400" b="0" dirty="0">
                <a:solidFill>
                  <a:srgbClr val="FF0000"/>
                </a:solidFill>
                <a:latin typeface="Tahoma" pitchFamily="34" charset="0"/>
                <a:cs typeface="Tahoma" pitchFamily="34" charset="0"/>
              </a:rPr>
              <a:t>7</a:t>
            </a:r>
            <a:r>
              <a:rPr lang="fr-FR" sz="3600" b="0" dirty="0">
                <a:solidFill>
                  <a:schemeClr val="bg1"/>
                </a:solidFill>
                <a:effectLst/>
                <a:latin typeface="Tahoma" pitchFamily="34" charset="0"/>
                <a:cs typeface="Tahoma" pitchFamily="34" charset="0"/>
              </a:rPr>
              <a:t>  Heureux ceux qui témoignent de la bonté, car Dieu sera bon pour eux.</a:t>
            </a:r>
            <a:br>
              <a:rPr lang="fr-FR" sz="3600" b="0" dirty="0">
                <a:solidFill>
                  <a:schemeClr val="bg1"/>
                </a:solidFill>
                <a:effectLst/>
                <a:latin typeface="Tahoma" pitchFamily="34" charset="0"/>
                <a:cs typeface="Tahoma" pitchFamily="34" charset="0"/>
              </a:rPr>
            </a:br>
            <a:r>
              <a:rPr lang="fr-FR" sz="2400" b="0" dirty="0">
                <a:solidFill>
                  <a:srgbClr val="FF0000"/>
                </a:solidFill>
                <a:latin typeface="Tahoma" pitchFamily="34" charset="0"/>
                <a:cs typeface="Tahoma" pitchFamily="34" charset="0"/>
              </a:rPr>
              <a:t>8</a:t>
            </a:r>
            <a:r>
              <a:rPr lang="fr-FR" sz="3600" b="0" dirty="0">
                <a:solidFill>
                  <a:schemeClr val="bg1"/>
                </a:solidFill>
                <a:effectLst/>
                <a:latin typeface="Tahoma" pitchFamily="34" charset="0"/>
                <a:cs typeface="Tahoma" pitchFamily="34" charset="0"/>
              </a:rPr>
              <a:t>  Heureux ceux dont le cœur est pur, car ils verront Dieu.</a:t>
            </a:r>
            <a:br>
              <a:rPr lang="fr-FR" sz="3600" b="0" dirty="0">
                <a:solidFill>
                  <a:schemeClr val="bg1"/>
                </a:solidFill>
                <a:effectLst/>
                <a:latin typeface="Tahoma" pitchFamily="34" charset="0"/>
                <a:cs typeface="Tahoma" pitchFamily="34" charset="0"/>
              </a:rPr>
            </a:br>
            <a:r>
              <a:rPr lang="fr-FR" sz="2400" b="0" dirty="0">
                <a:solidFill>
                  <a:srgbClr val="FF0000"/>
                </a:solidFill>
                <a:latin typeface="Tahoma" pitchFamily="34" charset="0"/>
                <a:cs typeface="Tahoma" pitchFamily="34" charset="0"/>
              </a:rPr>
              <a:t>9</a:t>
            </a:r>
            <a:r>
              <a:rPr lang="fr-FR" sz="3600" b="0" dirty="0">
                <a:solidFill>
                  <a:schemeClr val="bg1"/>
                </a:solidFill>
                <a:effectLst/>
                <a:latin typeface="Tahoma" pitchFamily="34" charset="0"/>
                <a:cs typeface="Tahoma" pitchFamily="34" charset="0"/>
              </a:rPr>
              <a:t>  Heureux ceux qui répandent autour d’eux la paix, car Dieu les reconnaîtra pour ses fils. </a:t>
            </a:r>
            <a:br>
              <a:rPr lang="fr-FR" sz="3600" b="0" dirty="0">
                <a:solidFill>
                  <a:schemeClr val="bg1"/>
                </a:solidFill>
                <a:effectLst/>
                <a:latin typeface="Tahoma" pitchFamily="34" charset="0"/>
                <a:cs typeface="Tahoma" pitchFamily="34" charset="0"/>
              </a:rPr>
            </a:br>
            <a:r>
              <a:rPr lang="fr-FR" sz="2400" b="0" dirty="0">
                <a:solidFill>
                  <a:srgbClr val="FF0000"/>
                </a:solidFill>
                <a:latin typeface="Tahoma" pitchFamily="34" charset="0"/>
                <a:cs typeface="Tahoma" pitchFamily="34" charset="0"/>
              </a:rPr>
              <a:t>10</a:t>
            </a:r>
            <a:r>
              <a:rPr lang="fr-FR" sz="3600" b="0" dirty="0">
                <a:solidFill>
                  <a:schemeClr val="bg1"/>
                </a:solidFill>
                <a:effectLst/>
                <a:latin typeface="Tahoma" pitchFamily="34" charset="0"/>
                <a:cs typeface="Tahoma" pitchFamily="34" charset="0"/>
              </a:rPr>
              <a:t>  Heureux ceux qui sont opprimés pour la justice, car le royaume des cieux leur appartient.</a:t>
            </a:r>
            <a:endParaRPr lang="fr-FR" sz="36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3600" b="0" dirty="0">
                <a:solidFill>
                  <a:srgbClr val="FF0000"/>
                </a:solidFill>
                <a:latin typeface="Tahoma"/>
                <a:cs typeface="Tahoma"/>
              </a:rPr>
              <a:t>31</a:t>
            </a:r>
            <a:r>
              <a:rPr lang="fr-FR" sz="3600" b="0" dirty="0">
                <a:solidFill>
                  <a:schemeClr val="bg1"/>
                </a:solidFill>
                <a:latin typeface="Tahoma"/>
                <a:cs typeface="Tahoma"/>
              </a:rPr>
              <a:t>  – Il a aussi été dit : « </a:t>
            </a:r>
            <a:r>
              <a:rPr lang="fr-FR" sz="3600" b="0" i="1" dirty="0">
                <a:solidFill>
                  <a:schemeClr val="bg1"/>
                </a:solidFill>
                <a:latin typeface="Tahoma"/>
                <a:cs typeface="Tahoma"/>
              </a:rPr>
              <a:t>Si quelqu’un divorce d’avec sa femme, il doit le lui signifier par une déclaration écrite. » </a:t>
            </a:r>
            <a:r>
              <a:rPr lang="fr-FR" sz="3600" b="0" dirty="0">
                <a:solidFill>
                  <a:srgbClr val="FF0000"/>
                </a:solidFill>
                <a:latin typeface="Tahoma"/>
                <a:cs typeface="Tahoma"/>
              </a:rPr>
              <a:t>32</a:t>
            </a:r>
            <a:r>
              <a:rPr lang="fr-FR" sz="3600" b="0" i="1" dirty="0">
                <a:solidFill>
                  <a:schemeClr val="bg1"/>
                </a:solidFill>
                <a:latin typeface="Tahoma"/>
                <a:cs typeface="Tahoma"/>
              </a:rPr>
              <a:t>  Eh bien, moi, je vous dis : Celui qui divorce d’avec sa femme – sauf en cas d’immoralité sexuelle – l’expose à devenir adultère, et celui qui épouse une femme divorcée commet lui–même un adultère.</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90600"/>
          </a:xfrm>
        </p:spPr>
        <p:txBody>
          <a:bodyPr anchor="ctr">
            <a:noAutofit/>
          </a:bodyPr>
          <a:lstStyle/>
          <a:p>
            <a:pPr algn="ctr"/>
            <a:r>
              <a:rPr lang="fr-FR" sz="4000" dirty="0"/>
              <a:t>(3) Pour le </a:t>
            </a:r>
            <a:r>
              <a:rPr lang="fr-FR" sz="4000" dirty="0">
                <a:solidFill>
                  <a:srgbClr val="0000FF"/>
                </a:solidFill>
              </a:rPr>
              <a:t>maintien </a:t>
            </a:r>
            <a:r>
              <a:rPr lang="fr-FR" sz="4000" dirty="0"/>
              <a:t>du </a:t>
            </a:r>
            <a:r>
              <a:rPr lang="fr-FR" sz="4000" dirty="0">
                <a:solidFill>
                  <a:srgbClr val="0000FF"/>
                </a:solidFill>
              </a:rPr>
              <a:t>lien conjugal </a:t>
            </a:r>
            <a:r>
              <a:rPr lang="fr-FR" sz="3600" dirty="0"/>
              <a:t>(5.31-32)</a:t>
            </a:r>
            <a:endParaRPr lang="fr-FR" sz="4000" dirty="0"/>
          </a:p>
        </p:txBody>
      </p:sp>
      <p:sp>
        <p:nvSpPr>
          <p:cNvPr id="3" name="Espace réservé du contenu 2"/>
          <p:cNvSpPr>
            <a:spLocks noGrp="1"/>
          </p:cNvSpPr>
          <p:nvPr>
            <p:ph idx="1"/>
          </p:nvPr>
        </p:nvSpPr>
        <p:spPr>
          <a:xfrm>
            <a:off x="457200" y="1524000"/>
            <a:ext cx="8229600" cy="4800600"/>
          </a:xfrm>
        </p:spPr>
        <p:txBody>
          <a:bodyPr anchor="ctr">
            <a:normAutofit/>
          </a:bodyPr>
          <a:lstStyle/>
          <a:p>
            <a:pPr algn="ctr">
              <a:buFont typeface="Wingdings" charset="2"/>
              <a:buChar char="Ø"/>
            </a:pPr>
            <a:endParaRPr lang="fr-FR" sz="6065" b="1" dirty="0">
              <a:solidFill>
                <a:srgbClr val="0000FF"/>
              </a:solidFill>
            </a:endParaRPr>
          </a:p>
          <a:p>
            <a:pPr algn="ctr">
              <a:buFont typeface="Wingdings" charset="2"/>
              <a:buChar char="Ø"/>
            </a:pPr>
            <a:r>
              <a:rPr lang="fr-FR" sz="5400" dirty="0">
                <a:solidFill>
                  <a:srgbClr val="0000FF"/>
                </a:solidFill>
              </a:rPr>
              <a:t>Mariage</a:t>
            </a:r>
            <a:r>
              <a:rPr lang="fr-FR" sz="5400" dirty="0"/>
              <a:t>, </a:t>
            </a:r>
            <a:r>
              <a:rPr lang="fr-FR" sz="5400" dirty="0">
                <a:solidFill>
                  <a:srgbClr val="0000FF"/>
                </a:solidFill>
              </a:rPr>
              <a:t>divorce</a:t>
            </a:r>
            <a:r>
              <a:rPr lang="fr-FR" sz="5400" dirty="0"/>
              <a:t> &amp; </a:t>
            </a:r>
            <a:r>
              <a:rPr lang="fr-FR" sz="5400" dirty="0">
                <a:solidFill>
                  <a:srgbClr val="0000FF"/>
                </a:solidFill>
              </a:rPr>
              <a:t>Loi</a:t>
            </a:r>
            <a:r>
              <a:rPr lang="fr-FR" sz="5400" dirty="0"/>
              <a:t> de Moïse (31)</a:t>
            </a:r>
          </a:p>
          <a:p>
            <a:pPr algn="ctr">
              <a:buFont typeface="Wingdings" charset="2"/>
              <a:buChar char="Ø"/>
            </a:pPr>
            <a:r>
              <a:rPr lang="fr-FR" sz="5400" dirty="0">
                <a:solidFill>
                  <a:srgbClr val="0000FF"/>
                </a:solidFill>
              </a:rPr>
              <a:t>Divorce</a:t>
            </a:r>
            <a:r>
              <a:rPr lang="fr-FR" sz="5400" dirty="0"/>
              <a:t> &amp; </a:t>
            </a:r>
            <a:r>
              <a:rPr lang="fr-FR" sz="5400" dirty="0">
                <a:solidFill>
                  <a:srgbClr val="0000FF"/>
                </a:solidFill>
              </a:rPr>
              <a:t>adultère</a:t>
            </a:r>
            <a:r>
              <a:rPr lang="fr-FR" sz="5400" dirty="0"/>
              <a:t> selon Jésus (32)</a:t>
            </a:r>
          </a:p>
          <a:p>
            <a:pPr algn="ctr">
              <a:buFont typeface="Wingdings"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576064"/>
          </a:xfrm>
        </p:spPr>
        <p:txBody>
          <a:bodyPr>
            <a:normAutofit fontScale="90000"/>
          </a:bodyPr>
          <a:lstStyle/>
          <a:p>
            <a:pPr algn="ctr"/>
            <a:r>
              <a:rPr lang="fr-FR" dirty="0">
                <a:solidFill>
                  <a:srgbClr val="0000FF"/>
                </a:solidFill>
              </a:rPr>
              <a:t>Non au divorce</a:t>
            </a:r>
          </a:p>
        </p:txBody>
      </p:sp>
      <p:sp>
        <p:nvSpPr>
          <p:cNvPr id="3" name="Espace réservé du contenu 2"/>
          <p:cNvSpPr>
            <a:spLocks noGrp="1"/>
          </p:cNvSpPr>
          <p:nvPr>
            <p:ph idx="1"/>
          </p:nvPr>
        </p:nvSpPr>
        <p:spPr>
          <a:xfrm>
            <a:off x="457200" y="1124744"/>
            <a:ext cx="8229600" cy="5199856"/>
          </a:xfrm>
        </p:spPr>
        <p:txBody>
          <a:bodyPr anchor="ctr">
            <a:normAutofit/>
          </a:bodyPr>
          <a:lstStyle/>
          <a:p>
            <a:pPr algn="ctr">
              <a:buFont typeface="Wingdings" charset="2"/>
              <a:buChar char="Ø"/>
            </a:pPr>
            <a:r>
              <a:rPr lang="fr-FR" sz="4400" dirty="0"/>
              <a:t>Dans l’éthique conjugale, comment trouver </a:t>
            </a:r>
            <a:r>
              <a:rPr lang="fr-FR" sz="4400" dirty="0">
                <a:solidFill>
                  <a:srgbClr val="0000FF"/>
                </a:solidFill>
              </a:rPr>
              <a:t>le juste milieu </a:t>
            </a:r>
            <a:r>
              <a:rPr lang="fr-FR" sz="4400" dirty="0"/>
              <a:t>entre la loi et la grâce, </a:t>
            </a:r>
          </a:p>
          <a:p>
            <a:pPr marL="0" indent="0" algn="ctr">
              <a:buNone/>
            </a:pPr>
            <a:r>
              <a:rPr lang="fr-FR" sz="4400" dirty="0"/>
              <a:t>le légalisme et le laxisme ?</a:t>
            </a:r>
          </a:p>
        </p:txBody>
      </p:sp>
    </p:spTree>
    <p:extLst>
      <p:ext uri="{BB962C8B-B14F-4D97-AF65-F5344CB8AC3E}">
        <p14:creationId xmlns:p14="http://schemas.microsoft.com/office/powerpoint/2010/main" val="190526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fr-FR" sz="2800" b="0" dirty="0">
                <a:solidFill>
                  <a:srgbClr val="FF0000"/>
                </a:solidFill>
                <a:latin typeface="Tahoma"/>
                <a:ea typeface="Calibri"/>
              </a:rPr>
              <a:t>Mt 5.33 </a:t>
            </a:r>
            <a:r>
              <a:rPr lang="fr-FR" sz="2800" b="0" dirty="0">
                <a:solidFill>
                  <a:srgbClr val="000000"/>
                </a:solidFill>
                <a:latin typeface="Tahoma"/>
                <a:ea typeface="Calibri"/>
              </a:rPr>
              <a:t>– Vous avez encore appris qu’il a été dit à nos ancêtres : « </a:t>
            </a:r>
            <a:r>
              <a:rPr lang="fr-FR" sz="2800" b="0" i="1" dirty="0">
                <a:solidFill>
                  <a:srgbClr val="000000"/>
                </a:solidFill>
                <a:latin typeface="Tahoma"/>
                <a:ea typeface="Calibri"/>
              </a:rPr>
              <a:t>Tu ne rompras pas ton serment ; ce que tu as promis avec serment devant le Seigneur, tu l’accompliras. </a:t>
            </a:r>
            <a:r>
              <a:rPr lang="fr-FR" sz="2800" b="0" dirty="0">
                <a:solidFill>
                  <a:srgbClr val="000000"/>
                </a:solidFill>
                <a:latin typeface="Tahoma"/>
                <a:ea typeface="Calibri"/>
              </a:rPr>
              <a:t>»</a:t>
            </a:r>
            <a:r>
              <a:rPr lang="fr-FR" sz="2800" b="0" i="1" dirty="0">
                <a:solidFill>
                  <a:srgbClr val="000000"/>
                </a:solidFill>
                <a:latin typeface="Tahoma"/>
                <a:ea typeface="Calibri"/>
              </a:rPr>
              <a:t> </a:t>
            </a:r>
            <a:r>
              <a:rPr lang="fr-FR" sz="2800" b="0" dirty="0">
                <a:solidFill>
                  <a:srgbClr val="FF0000"/>
                </a:solidFill>
                <a:latin typeface="Tahoma"/>
                <a:ea typeface="Calibri"/>
              </a:rPr>
              <a:t>34</a:t>
            </a:r>
            <a:r>
              <a:rPr lang="fr-FR" sz="600" b="0" i="1" dirty="0">
                <a:solidFill>
                  <a:srgbClr val="000000"/>
                </a:solidFill>
                <a:latin typeface="Tahoma"/>
                <a:ea typeface="Calibri"/>
              </a:rPr>
              <a:t> </a:t>
            </a:r>
            <a:r>
              <a:rPr lang="fr-FR" sz="2800" b="0" i="1" dirty="0">
                <a:solidFill>
                  <a:srgbClr val="000000"/>
                </a:solidFill>
                <a:latin typeface="Tahoma"/>
                <a:ea typeface="Calibri"/>
              </a:rPr>
              <a:t> Eh bien, moi je vous dis de ne pas faire de serment du tout. Ne dites pas : « Je le </a:t>
            </a:r>
            <a:r>
              <a:rPr lang="fr-FR" sz="2500" b="0" dirty="0">
                <a:solidFill>
                  <a:srgbClr val="000000"/>
                </a:solidFill>
                <a:latin typeface="Tahoma"/>
                <a:ea typeface="Calibri"/>
              </a:rPr>
              <a:t>jure </a:t>
            </a:r>
            <a:r>
              <a:rPr lang="fr-FR" sz="2800" b="0" i="1" dirty="0">
                <a:solidFill>
                  <a:srgbClr val="000000"/>
                </a:solidFill>
                <a:latin typeface="Tahoma"/>
                <a:ea typeface="Calibri"/>
              </a:rPr>
              <a:t>par le ciel », car le ciel, c’est le trône de Dieu. </a:t>
            </a:r>
            <a:r>
              <a:rPr lang="fr-FR" sz="2800" b="0" dirty="0">
                <a:solidFill>
                  <a:srgbClr val="FF0000"/>
                </a:solidFill>
                <a:latin typeface="Tahoma"/>
                <a:ea typeface="Calibri"/>
              </a:rPr>
              <a:t>35</a:t>
            </a:r>
            <a:r>
              <a:rPr lang="fr-FR" sz="2800" b="0" dirty="0">
                <a:solidFill>
                  <a:srgbClr val="000000"/>
                </a:solidFill>
                <a:latin typeface="Tahoma"/>
                <a:ea typeface="Calibri"/>
              </a:rPr>
              <a:t>  </a:t>
            </a:r>
            <a:r>
              <a:rPr lang="fr-FR" sz="2800" b="0" i="1" dirty="0">
                <a:solidFill>
                  <a:srgbClr val="000000"/>
                </a:solidFill>
                <a:latin typeface="Tahoma"/>
                <a:ea typeface="Calibri"/>
              </a:rPr>
              <a:t>Ou : « J’en prends la terre à témoin », car elle est l’escabeau où Dieu pose ses pieds. Ou : « Je le jure par Jérusalem », car elle est la ville de Dieu, le grand Roi. </a:t>
            </a:r>
            <a:r>
              <a:rPr lang="fr-FR" sz="2800" b="0" dirty="0">
                <a:solidFill>
                  <a:srgbClr val="FF0000"/>
                </a:solidFill>
                <a:latin typeface="Tahoma"/>
                <a:ea typeface="Calibri"/>
              </a:rPr>
              <a:t>36</a:t>
            </a:r>
            <a:r>
              <a:rPr lang="fr-FR" sz="2800" b="0" dirty="0">
                <a:solidFill>
                  <a:srgbClr val="000000"/>
                </a:solidFill>
                <a:latin typeface="Tahoma"/>
                <a:ea typeface="Calibri"/>
              </a:rPr>
              <a:t>  Ne dites pas davantage : « Je le jure sur ma tête</a:t>
            </a:r>
            <a:r>
              <a:rPr lang="fr-FR" sz="2800" b="0" i="1" dirty="0">
                <a:solidFill>
                  <a:srgbClr val="000000"/>
                </a:solidFill>
                <a:latin typeface="Tahoma"/>
                <a:ea typeface="Calibri"/>
              </a:rPr>
              <a:t> », car tu ne peux pas rendre un seul de tes cheveux blanc ou noir. </a:t>
            </a:r>
            <a:r>
              <a:rPr lang="fr-FR" sz="2800" b="0" dirty="0">
                <a:solidFill>
                  <a:srgbClr val="FF0000"/>
                </a:solidFill>
                <a:latin typeface="Tahoma"/>
                <a:ea typeface="Calibri"/>
              </a:rPr>
              <a:t>37</a:t>
            </a:r>
            <a:r>
              <a:rPr lang="fr-FR" sz="600" b="0" i="1" dirty="0">
                <a:solidFill>
                  <a:srgbClr val="000000"/>
                </a:solidFill>
                <a:latin typeface="Tahoma"/>
                <a:ea typeface="Calibri"/>
              </a:rPr>
              <a:t> </a:t>
            </a:r>
            <a:r>
              <a:rPr lang="fr-FR" sz="2800" b="0" i="1" dirty="0">
                <a:solidFill>
                  <a:srgbClr val="000000"/>
                </a:solidFill>
                <a:latin typeface="Tahoma"/>
                <a:ea typeface="Calibri"/>
              </a:rPr>
              <a:t> Dites simplement « oui » si c’est oui, « non » si c’est non. Tous les serments qu’on y ajoute viennent du diable.</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90600"/>
          </a:xfrm>
        </p:spPr>
        <p:txBody>
          <a:bodyPr anchor="ctr">
            <a:noAutofit/>
          </a:bodyPr>
          <a:lstStyle/>
          <a:p>
            <a:pPr algn="ctr"/>
            <a:r>
              <a:rPr lang="fr-FR" sz="4000" dirty="0"/>
              <a:t>(4) Pour une bonne  </a:t>
            </a:r>
            <a:r>
              <a:rPr lang="fr-FR" sz="4000" dirty="0">
                <a:solidFill>
                  <a:srgbClr val="0000FF"/>
                </a:solidFill>
              </a:rPr>
              <a:t>communication</a:t>
            </a:r>
            <a:r>
              <a:rPr lang="fr-FR" sz="4000" dirty="0">
                <a:solidFill>
                  <a:srgbClr val="FF0000"/>
                </a:solidFill>
              </a:rPr>
              <a:t> </a:t>
            </a:r>
            <a:r>
              <a:rPr lang="fr-FR" sz="4000" dirty="0"/>
              <a:t>(5.33-37)</a:t>
            </a:r>
          </a:p>
        </p:txBody>
      </p:sp>
      <p:sp>
        <p:nvSpPr>
          <p:cNvPr id="3" name="Espace réservé du contenu 2"/>
          <p:cNvSpPr>
            <a:spLocks noGrp="1"/>
          </p:cNvSpPr>
          <p:nvPr>
            <p:ph idx="1"/>
          </p:nvPr>
        </p:nvSpPr>
        <p:spPr>
          <a:xfrm>
            <a:off x="457200" y="1524000"/>
            <a:ext cx="8229600" cy="4800600"/>
          </a:xfrm>
        </p:spPr>
        <p:txBody>
          <a:bodyPr anchor="ctr">
            <a:normAutofit fontScale="92500"/>
          </a:bodyPr>
          <a:lstStyle/>
          <a:p>
            <a:pPr algn="ctr">
              <a:buFont typeface="Wingdings" charset="2"/>
              <a:buChar char="Ø"/>
            </a:pPr>
            <a:endParaRPr lang="fr-FR" sz="6065" b="1" dirty="0">
              <a:solidFill>
                <a:srgbClr val="0000FF"/>
              </a:solidFill>
            </a:endParaRPr>
          </a:p>
          <a:p>
            <a:pPr algn="ctr">
              <a:buFont typeface="Wingdings" charset="2"/>
              <a:buChar char="Ø"/>
            </a:pPr>
            <a:r>
              <a:rPr lang="fr-FR" sz="5400" dirty="0">
                <a:solidFill>
                  <a:srgbClr val="0000FF"/>
                </a:solidFill>
              </a:rPr>
              <a:t>Serments </a:t>
            </a:r>
            <a:r>
              <a:rPr lang="fr-FR" sz="5400" dirty="0"/>
              <a:t>: à consommer avec </a:t>
            </a:r>
            <a:r>
              <a:rPr lang="fr-FR" sz="5400" dirty="0">
                <a:solidFill>
                  <a:srgbClr val="0000FF"/>
                </a:solidFill>
              </a:rPr>
              <a:t>modération</a:t>
            </a:r>
            <a:r>
              <a:rPr lang="fr-FR" sz="5400" dirty="0"/>
              <a:t> </a:t>
            </a:r>
            <a:r>
              <a:rPr lang="fr-FR" sz="4324" dirty="0"/>
              <a:t>(33)</a:t>
            </a:r>
          </a:p>
          <a:p>
            <a:pPr algn="ctr">
              <a:buFont typeface="Wingdings" charset="2"/>
              <a:buChar char="Ø"/>
            </a:pPr>
            <a:r>
              <a:rPr lang="fr-FR" sz="5400" dirty="0"/>
              <a:t>Halte à </a:t>
            </a:r>
            <a:r>
              <a:rPr lang="fr-FR" sz="5400" dirty="0">
                <a:solidFill>
                  <a:srgbClr val="0000FF"/>
                </a:solidFill>
              </a:rPr>
              <a:t>l’arnaque</a:t>
            </a:r>
            <a:r>
              <a:rPr lang="fr-FR" sz="5400" dirty="0"/>
              <a:t> </a:t>
            </a:r>
            <a:r>
              <a:rPr lang="fr-FR" sz="4324" dirty="0"/>
              <a:t>(34-36)</a:t>
            </a:r>
          </a:p>
          <a:p>
            <a:pPr algn="ctr">
              <a:buFont typeface="Wingdings" charset="2"/>
              <a:buChar char="Ø"/>
            </a:pPr>
            <a:r>
              <a:rPr lang="fr-FR" sz="5400" dirty="0"/>
              <a:t>Oui </a:t>
            </a:r>
            <a:r>
              <a:rPr lang="fr-FR" sz="5400" dirty="0">
                <a:solidFill>
                  <a:srgbClr val="0000FF"/>
                </a:solidFill>
              </a:rPr>
              <a:t>=</a:t>
            </a:r>
            <a:r>
              <a:rPr lang="fr-FR" sz="5400" dirty="0"/>
              <a:t> oui ; non </a:t>
            </a:r>
            <a:r>
              <a:rPr lang="fr-FR" sz="5400" dirty="0">
                <a:solidFill>
                  <a:srgbClr val="0000FF"/>
                </a:solidFill>
              </a:rPr>
              <a:t>= </a:t>
            </a:r>
            <a:r>
              <a:rPr lang="fr-FR" sz="5400" dirty="0"/>
              <a:t>non !</a:t>
            </a:r>
            <a:r>
              <a:rPr lang="fr-FR" sz="5400" dirty="0">
                <a:solidFill>
                  <a:srgbClr val="0000FF"/>
                </a:solidFill>
              </a:rPr>
              <a:t> </a:t>
            </a:r>
            <a:r>
              <a:rPr lang="fr-FR" sz="4324" dirty="0"/>
              <a:t>(37)</a:t>
            </a:r>
            <a:endParaRPr lang="en-GB" sz="5405"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576064"/>
          </a:xfrm>
        </p:spPr>
        <p:txBody>
          <a:bodyPr>
            <a:normAutofit fontScale="90000"/>
          </a:bodyPr>
          <a:lstStyle/>
          <a:p>
            <a:pPr algn="ctr"/>
            <a:r>
              <a:rPr lang="fr-FR" dirty="0">
                <a:solidFill>
                  <a:srgbClr val="0000FF"/>
                </a:solidFill>
              </a:rPr>
              <a:t>Pour une bonne communica</a:t>
            </a:r>
            <a:r>
              <a:rPr lang="fr-FR" dirty="0"/>
              <a:t>tion</a:t>
            </a:r>
          </a:p>
        </p:txBody>
      </p:sp>
      <p:sp>
        <p:nvSpPr>
          <p:cNvPr id="3" name="Espace réservé du contenu 2"/>
          <p:cNvSpPr>
            <a:spLocks noGrp="1"/>
          </p:cNvSpPr>
          <p:nvPr>
            <p:ph idx="1"/>
          </p:nvPr>
        </p:nvSpPr>
        <p:spPr>
          <a:xfrm>
            <a:off x="457200" y="1196752"/>
            <a:ext cx="8229600" cy="5127848"/>
          </a:xfrm>
        </p:spPr>
        <p:txBody>
          <a:bodyPr anchor="ctr">
            <a:noAutofit/>
          </a:bodyPr>
          <a:lstStyle/>
          <a:p>
            <a:pPr algn="ctr" fontAlgn="ctr">
              <a:buFont typeface="Wingdings" charset="2"/>
              <a:buChar char="Ø"/>
            </a:pPr>
            <a:r>
              <a:rPr lang="fr-FR" sz="4400" dirty="0"/>
              <a:t>Pour quelles raisons avons-nous tant de mal à dire </a:t>
            </a:r>
          </a:p>
          <a:p>
            <a:pPr marL="0" indent="0" algn="ctr" fontAlgn="ctr">
              <a:buNone/>
            </a:pPr>
            <a:r>
              <a:rPr lang="fr-FR" sz="4400" dirty="0"/>
              <a:t>un « oui » ou un « non » </a:t>
            </a:r>
          </a:p>
          <a:p>
            <a:pPr marL="0" indent="0" algn="ctr" fontAlgn="ctr">
              <a:buNone/>
            </a:pPr>
            <a:r>
              <a:rPr lang="fr-FR" sz="4400" dirty="0">
                <a:solidFill>
                  <a:srgbClr val="0000FF"/>
                </a:solidFill>
              </a:rPr>
              <a:t>franc et massif </a:t>
            </a:r>
            <a:r>
              <a:rPr lang="fr-FR" sz="4400" dirty="0"/>
              <a:t>?</a:t>
            </a:r>
          </a:p>
        </p:txBody>
      </p:sp>
    </p:spTree>
    <p:extLst>
      <p:ext uri="{BB962C8B-B14F-4D97-AF65-F5344CB8AC3E}">
        <p14:creationId xmlns:p14="http://schemas.microsoft.com/office/powerpoint/2010/main" val="42640572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400" b="0" dirty="0">
                <a:solidFill>
                  <a:srgbClr val="FF0000"/>
                </a:solidFill>
                <a:latin typeface="Tahoma"/>
                <a:ea typeface="Calibri"/>
              </a:rPr>
              <a:t>Mt 5.38 </a:t>
            </a:r>
            <a:r>
              <a:rPr lang="fr-FR" sz="2800" b="0" dirty="0">
                <a:solidFill>
                  <a:srgbClr val="000000"/>
                </a:solidFill>
                <a:latin typeface="Tahoma"/>
                <a:ea typeface="Calibri"/>
              </a:rPr>
              <a:t>– Vous avez appris qu’il a été dit : « œil pour œil, dent pour dent. » </a:t>
            </a:r>
            <a:r>
              <a:rPr lang="fr-FR" sz="2400" b="0" dirty="0">
                <a:solidFill>
                  <a:srgbClr val="FF0000"/>
                </a:solidFill>
                <a:latin typeface="Tahoma"/>
                <a:ea typeface="Calibri"/>
              </a:rPr>
              <a:t>39</a:t>
            </a:r>
            <a:r>
              <a:rPr lang="fr-FR" sz="2800" b="0" dirty="0">
                <a:solidFill>
                  <a:srgbClr val="000000"/>
                </a:solidFill>
                <a:latin typeface="Tahoma"/>
                <a:ea typeface="Calibri"/>
              </a:rPr>
              <a:t>  Eh bien, moi je vous dis </a:t>
            </a:r>
            <a:r>
              <a:rPr lang="fr-FR" sz="2800" b="0" i="1" dirty="0">
                <a:solidFill>
                  <a:srgbClr val="000000"/>
                </a:solidFill>
                <a:latin typeface="Tahoma"/>
                <a:ea typeface="Calibri"/>
              </a:rPr>
              <a:t>: Ne résistez pas à celui qui vous veut du mal ; au contraire, si quelqu’un te gifle sur la joue droite, tends–lui aussi l’autre. </a:t>
            </a:r>
            <a:r>
              <a:rPr lang="fr-FR" sz="2400" b="0" dirty="0">
                <a:solidFill>
                  <a:srgbClr val="FF0000"/>
                </a:solidFill>
                <a:latin typeface="Tahoma"/>
                <a:ea typeface="Calibri"/>
              </a:rPr>
              <a:t>40</a:t>
            </a:r>
            <a:r>
              <a:rPr lang="fr-FR" sz="800" b="0" i="1" dirty="0">
                <a:solidFill>
                  <a:srgbClr val="000000"/>
                </a:solidFill>
                <a:latin typeface="Tahoma"/>
                <a:ea typeface="Calibri"/>
              </a:rPr>
              <a:t> </a:t>
            </a:r>
            <a:r>
              <a:rPr lang="fr-FR" sz="2800" b="0" i="1" dirty="0">
                <a:solidFill>
                  <a:srgbClr val="000000"/>
                </a:solidFill>
                <a:latin typeface="Tahoma"/>
                <a:ea typeface="Calibri"/>
              </a:rPr>
              <a:t> Si quelqu’un veut te faire un procès pour avoir ta chemise, ne l’empêche pas de prendre aussi ton vêtement. </a:t>
            </a:r>
            <a:r>
              <a:rPr lang="fr-FR" sz="2400" b="0" dirty="0">
                <a:solidFill>
                  <a:srgbClr val="FF0000"/>
                </a:solidFill>
                <a:latin typeface="Tahoma"/>
                <a:ea typeface="Calibri"/>
              </a:rPr>
              <a:t>41</a:t>
            </a:r>
            <a:r>
              <a:rPr lang="fr-FR" sz="2800" b="0" dirty="0">
                <a:solidFill>
                  <a:srgbClr val="000000"/>
                </a:solidFill>
                <a:latin typeface="Tahoma"/>
                <a:ea typeface="Calibri"/>
              </a:rPr>
              <a:t>  Et si quelqu’un te réquisitionne pour porter un </a:t>
            </a:r>
            <a:r>
              <a:rPr lang="fr-FR" sz="2800" b="0" i="1" dirty="0">
                <a:solidFill>
                  <a:srgbClr val="000000"/>
                </a:solidFill>
                <a:latin typeface="Tahoma"/>
                <a:ea typeface="Calibri"/>
              </a:rPr>
              <a:t>fardeau sur un kilomètre, porte–le sur deux kilomètres avec lui</a:t>
            </a:r>
            <a:r>
              <a:rPr lang="fr-FR" sz="2800" b="0" dirty="0">
                <a:solidFill>
                  <a:srgbClr val="000000"/>
                </a:solidFill>
                <a:latin typeface="Tahoma"/>
                <a:ea typeface="Calibri"/>
              </a:rPr>
              <a:t>.</a:t>
            </a:r>
            <a:r>
              <a:rPr lang="fr-FR" sz="2800" b="0" i="1" dirty="0">
                <a:solidFill>
                  <a:srgbClr val="000000"/>
                </a:solidFill>
                <a:latin typeface="Tahoma"/>
                <a:ea typeface="Calibri"/>
              </a:rPr>
              <a:t> </a:t>
            </a:r>
            <a:r>
              <a:rPr lang="fr-FR" sz="2400" b="0" dirty="0">
                <a:solidFill>
                  <a:srgbClr val="FF0000"/>
                </a:solidFill>
                <a:latin typeface="Tahoma"/>
                <a:ea typeface="Calibri"/>
              </a:rPr>
              <a:t>42</a:t>
            </a:r>
            <a:r>
              <a:rPr lang="fr-FR" sz="800" b="0" i="1" dirty="0">
                <a:solidFill>
                  <a:srgbClr val="000000"/>
                </a:solidFill>
                <a:latin typeface="Tahoma"/>
                <a:ea typeface="Calibri"/>
              </a:rPr>
              <a:t> </a:t>
            </a:r>
            <a:r>
              <a:rPr lang="fr-FR" sz="2800" b="0" i="1" dirty="0">
                <a:solidFill>
                  <a:srgbClr val="000000"/>
                </a:solidFill>
                <a:latin typeface="Tahoma"/>
                <a:ea typeface="Calibri"/>
              </a:rPr>
              <a:t> Donne à celui qui te demande, ne tourne pas le dos à celui qui veut t’emprunter.</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990600"/>
          </a:xfrm>
        </p:spPr>
        <p:txBody>
          <a:bodyPr anchor="ctr">
            <a:noAutofit/>
          </a:bodyPr>
          <a:lstStyle/>
          <a:p>
            <a:pPr algn="ctr"/>
            <a:r>
              <a:rPr lang="fr-FR" sz="4000" dirty="0"/>
              <a:t>(5) Non à la </a:t>
            </a:r>
            <a:r>
              <a:rPr lang="fr-FR" sz="4000" dirty="0">
                <a:solidFill>
                  <a:srgbClr val="0000FF"/>
                </a:solidFill>
              </a:rPr>
              <a:t>vengeance </a:t>
            </a:r>
            <a:r>
              <a:rPr lang="fr-FR" sz="4000" dirty="0"/>
              <a:t>personnelle</a:t>
            </a:r>
            <a:r>
              <a:rPr lang="fr-FR" sz="4000" dirty="0">
                <a:solidFill>
                  <a:srgbClr val="FF0000"/>
                </a:solidFill>
              </a:rPr>
              <a:t> </a:t>
            </a:r>
            <a:r>
              <a:rPr lang="fr-FR" sz="4000" dirty="0"/>
              <a:t>(5.38-42)</a:t>
            </a:r>
          </a:p>
        </p:txBody>
      </p:sp>
      <p:sp>
        <p:nvSpPr>
          <p:cNvPr id="3" name="Espace réservé du contenu 2"/>
          <p:cNvSpPr>
            <a:spLocks noGrp="1"/>
          </p:cNvSpPr>
          <p:nvPr>
            <p:ph idx="1"/>
          </p:nvPr>
        </p:nvSpPr>
        <p:spPr>
          <a:xfrm>
            <a:off x="457200" y="1371600"/>
            <a:ext cx="8229600" cy="5105400"/>
          </a:xfrm>
        </p:spPr>
        <p:txBody>
          <a:bodyPr anchor="ctr">
            <a:normAutofit fontScale="70000" lnSpcReduction="20000"/>
          </a:bodyPr>
          <a:lstStyle/>
          <a:p>
            <a:pPr algn="ctr">
              <a:buFont typeface="Wingdings" charset="2"/>
              <a:buChar char="Ø"/>
            </a:pPr>
            <a:endParaRPr lang="fr-FR" sz="6065" b="1" dirty="0">
              <a:solidFill>
                <a:srgbClr val="0000FF"/>
              </a:solidFill>
            </a:endParaRPr>
          </a:p>
          <a:p>
            <a:pPr>
              <a:buFont typeface="Wingdings" pitchFamily="2" charset="2"/>
              <a:buChar char="Ø"/>
            </a:pPr>
            <a:r>
              <a:rPr lang="fr-FR" sz="6300" dirty="0" err="1">
                <a:solidFill>
                  <a:srgbClr val="0000FF"/>
                </a:solidFill>
              </a:rPr>
              <a:t>Œil</a:t>
            </a:r>
            <a:r>
              <a:rPr lang="fr-FR" sz="6300" dirty="0"/>
              <a:t> pour </a:t>
            </a:r>
            <a:r>
              <a:rPr lang="fr-FR" sz="6300" dirty="0" err="1">
                <a:solidFill>
                  <a:srgbClr val="0000FF"/>
                </a:solidFill>
              </a:rPr>
              <a:t>œil</a:t>
            </a:r>
            <a:r>
              <a:rPr lang="fr-FR" sz="6300" dirty="0"/>
              <a:t>… </a:t>
            </a:r>
            <a:r>
              <a:rPr lang="fr-FR" sz="4600" dirty="0"/>
              <a:t>(38)</a:t>
            </a:r>
            <a:endParaRPr lang="fr-FR" sz="5100" dirty="0"/>
          </a:p>
          <a:p>
            <a:pPr marL="274320" lvl="4" indent="-274320">
              <a:buClr>
                <a:schemeClr val="accent3"/>
              </a:buClr>
              <a:buSzPct val="95000"/>
              <a:buFont typeface="Wingdings" pitchFamily="2" charset="2"/>
              <a:buChar char="Ø"/>
            </a:pPr>
            <a:r>
              <a:rPr lang="fr-FR" sz="6300" dirty="0">
                <a:solidFill>
                  <a:srgbClr val="0000FF"/>
                </a:solidFill>
              </a:rPr>
              <a:t>Ne pas résister </a:t>
            </a:r>
            <a:r>
              <a:rPr lang="fr-FR" sz="6300" dirty="0"/>
              <a:t>au méchant </a:t>
            </a:r>
            <a:r>
              <a:rPr lang="fr-FR" sz="4600" dirty="0"/>
              <a:t>39-41</a:t>
            </a:r>
          </a:p>
          <a:p>
            <a:pPr lvl="6">
              <a:buClr>
                <a:schemeClr val="accent3"/>
              </a:buClr>
              <a:buFont typeface="Wingdings" charset="2"/>
              <a:buChar char="ü"/>
            </a:pPr>
            <a:r>
              <a:rPr lang="fr-FR" sz="5100" dirty="0"/>
              <a:t>Tendre l’autre joue </a:t>
            </a:r>
            <a:r>
              <a:rPr lang="fr-FR" sz="4600" dirty="0"/>
              <a:t>(39)</a:t>
            </a:r>
          </a:p>
          <a:p>
            <a:pPr lvl="6">
              <a:buClr>
                <a:schemeClr val="accent3"/>
              </a:buClr>
              <a:buFont typeface="Wingdings" charset="2"/>
              <a:buChar char="ü"/>
            </a:pPr>
            <a:r>
              <a:rPr lang="fr-FR" sz="5100" dirty="0"/>
              <a:t>Renoncer à son droit </a:t>
            </a:r>
            <a:r>
              <a:rPr lang="fr-FR" sz="4600" dirty="0"/>
              <a:t>(40)</a:t>
            </a:r>
          </a:p>
          <a:p>
            <a:pPr lvl="6">
              <a:buClr>
                <a:schemeClr val="accent3"/>
              </a:buClr>
              <a:buFont typeface="Wingdings" charset="2"/>
              <a:buChar char="ü"/>
            </a:pPr>
            <a:r>
              <a:rPr lang="fr-FR" sz="5100" dirty="0"/>
              <a:t>Accepter la réquisition </a:t>
            </a:r>
            <a:r>
              <a:rPr lang="fr-FR" sz="4600" dirty="0"/>
              <a:t>(41)</a:t>
            </a:r>
          </a:p>
          <a:p>
            <a:pPr marL="274320" lvl="4" indent="-274320">
              <a:buClr>
                <a:schemeClr val="accent3"/>
              </a:buClr>
              <a:buSzPct val="95000"/>
              <a:buFont typeface="Wingdings" pitchFamily="2" charset="2"/>
              <a:buChar char="Ø"/>
            </a:pPr>
            <a:r>
              <a:rPr lang="fr-FR" sz="6300" dirty="0" err="1">
                <a:solidFill>
                  <a:srgbClr val="0000FF"/>
                </a:solidFill>
              </a:rPr>
              <a:t>Donner</a:t>
            </a:r>
            <a:r>
              <a:rPr lang="fr-FR" sz="6300" dirty="0"/>
              <a:t> à celui qui a besoin </a:t>
            </a:r>
            <a:r>
              <a:rPr lang="fr-FR" sz="4600" dirty="0"/>
              <a:t>(42)</a:t>
            </a:r>
          </a:p>
          <a:p>
            <a:pPr lvl="2" algn="ctr">
              <a:buFont typeface="Wingdings" pitchFamily="2" charset="2"/>
              <a:buChar char="Ø"/>
            </a:pPr>
            <a:endParaRPr lang="fr-FR" sz="55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3">
                                            <p:txEl>
                                              <p:pRg st="1" end="1"/>
                                            </p:txEl>
                                          </p:spTgt>
                                        </p:tgtEl>
                                        <p:attrNameLst>
                                          <p:attrName>ppt_x</p:attrName>
                                        </p:attrNameLst>
                                      </p:cBhvr>
                                    </p:anim>
                                    <p:anim from="0" to="-1.0" calcmode="lin" valueType="num">
                                      <p:cBhvr>
                                        <p:cTn id="8" dur="200" decel="50000" autoRev="1" fill="hold">
                                          <p:stCondLst>
                                            <p:cond delay="600"/>
                                          </p:stCondLst>
                                        </p:cTn>
                                        <p:tgtEl>
                                          <p:spTgt spid="3">
                                            <p:txEl>
                                              <p:pRg st="1" end="1"/>
                                            </p:txEl>
                                          </p:spTgt>
                                        </p:tgtEl>
                                        <p:attrNameLst>
                                          <p:attrName>xshear</p:attrName>
                                        </p:attrNameLst>
                                      </p:cBhvr>
                                    </p:anim>
                                    <p:animScale>
                                      <p:cBhvr>
                                        <p:cTn id="9" dur="200" decel="100000" autoRev="1" fill="hold">
                                          <p:stCondLst>
                                            <p:cond delay="600"/>
                                          </p:stCondLst>
                                        </p:cTn>
                                        <p:tgtEl>
                                          <p:spTgt spid="3">
                                            <p:txEl>
                                              <p:pRg st="1" end="1"/>
                                            </p:txEl>
                                          </p:spTgt>
                                        </p:tgtEl>
                                      </p:cBhvr>
                                      <p:from x="100000" y="100000"/>
                                      <p:to x="80000" y="100000"/>
                                    </p:animScale>
                                    <p:anim by="(#ppt_h/3+#ppt_w*0.1)" calcmode="lin" valueType="num">
                                      <p:cBhvr additive="sum">
                                        <p:cTn id="10" dur="200" decel="100000" autoRev="1" fill="hold">
                                          <p:stCondLst>
                                            <p:cond delay="600"/>
                                          </p:stCondLst>
                                        </p:cTn>
                                        <p:tgtEl>
                                          <p:spTgt spid="3">
                                            <p:txEl>
                                              <p:pRg st="1" end="1"/>
                                            </p:txEl>
                                          </p:spTgt>
                                        </p:tgtEl>
                                        <p:attrNameLst>
                                          <p:attrName>ppt_x</p:attrName>
                                        </p:attrNameLst>
                                      </p:cBhvr>
                                    </p:anim>
                                  </p:childTnLst>
                                </p:cTn>
                              </p:par>
                              <p:par>
                                <p:cTn id="11" presetID="34" presetClass="entr" presetSubtype="0"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from="(-#ppt_w/2)" to="(#ppt_x)" calcmode="lin" valueType="num">
                                      <p:cBhvr>
                                        <p:cTn id="13" dur="600" fill="hold">
                                          <p:stCondLst>
                                            <p:cond delay="0"/>
                                          </p:stCondLst>
                                        </p:cTn>
                                        <p:tgtEl>
                                          <p:spTgt spid="3">
                                            <p:txEl>
                                              <p:pRg st="2" end="2"/>
                                            </p:txEl>
                                          </p:spTgt>
                                        </p:tgtEl>
                                        <p:attrNameLst>
                                          <p:attrName>ppt_x</p:attrName>
                                        </p:attrNameLst>
                                      </p:cBhvr>
                                    </p:anim>
                                    <p:anim from="0" to="-1.0" calcmode="lin" valueType="num">
                                      <p:cBhvr>
                                        <p:cTn id="14" dur="200" decel="50000" autoRev="1" fill="hold">
                                          <p:stCondLst>
                                            <p:cond delay="600"/>
                                          </p:stCondLst>
                                        </p:cTn>
                                        <p:tgtEl>
                                          <p:spTgt spid="3">
                                            <p:txEl>
                                              <p:pRg st="2" end="2"/>
                                            </p:txEl>
                                          </p:spTgt>
                                        </p:tgtEl>
                                        <p:attrNameLst>
                                          <p:attrName>xshear</p:attrName>
                                        </p:attrNameLst>
                                      </p:cBhvr>
                                    </p:anim>
                                    <p:animScale>
                                      <p:cBhvr>
                                        <p:cTn id="15" dur="200" decel="100000" autoRev="1" fill="hold">
                                          <p:stCondLst>
                                            <p:cond delay="600"/>
                                          </p:stCondLst>
                                        </p:cTn>
                                        <p:tgtEl>
                                          <p:spTgt spid="3">
                                            <p:txEl>
                                              <p:pRg st="2" end="2"/>
                                            </p:txEl>
                                          </p:spTgt>
                                        </p:tgtEl>
                                      </p:cBhvr>
                                      <p:from x="100000" y="100000"/>
                                      <p:to x="80000" y="100000"/>
                                    </p:animScale>
                                    <p:anim by="(#ppt_h/3+#ppt_w*0.1)" calcmode="lin" valueType="num">
                                      <p:cBhvr additive="sum">
                                        <p:cTn id="16" dur="200" decel="100000" autoRev="1" fill="hold">
                                          <p:stCondLst>
                                            <p:cond delay="600"/>
                                          </p:stCondLst>
                                        </p:cTn>
                                        <p:tgtEl>
                                          <p:spTgt spid="3">
                                            <p:txEl>
                                              <p:pRg st="2" end="2"/>
                                            </p:txEl>
                                          </p:spTgt>
                                        </p:tgtEl>
                                        <p:attrNameLst>
                                          <p:attrName>ppt_x</p:attrName>
                                        </p:attrNameLst>
                                      </p:cBhvr>
                                    </p:anim>
                                  </p:childTnLst>
                                </p:cTn>
                              </p:par>
                              <p:par>
                                <p:cTn id="17" presetID="34" presetClass="entr" presetSubtype="0" fill="hold" grpId="1"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from="(-#ppt_w/2)" to="(#ppt_x)" calcmode="lin" valueType="num">
                                      <p:cBhvr>
                                        <p:cTn id="19" dur="600" fill="hold">
                                          <p:stCondLst>
                                            <p:cond delay="0"/>
                                          </p:stCondLst>
                                        </p:cTn>
                                        <p:tgtEl>
                                          <p:spTgt spid="3">
                                            <p:txEl>
                                              <p:pRg st="3" end="3"/>
                                            </p:txEl>
                                          </p:spTgt>
                                        </p:tgtEl>
                                        <p:attrNameLst>
                                          <p:attrName>ppt_x</p:attrName>
                                        </p:attrNameLst>
                                      </p:cBhvr>
                                    </p:anim>
                                    <p:anim from="0" to="-1.0" calcmode="lin" valueType="num">
                                      <p:cBhvr>
                                        <p:cTn id="20" dur="200" decel="50000" autoRev="1" fill="hold">
                                          <p:stCondLst>
                                            <p:cond delay="600"/>
                                          </p:stCondLst>
                                        </p:cTn>
                                        <p:tgtEl>
                                          <p:spTgt spid="3">
                                            <p:txEl>
                                              <p:pRg st="3" end="3"/>
                                            </p:txEl>
                                          </p:spTgt>
                                        </p:tgtEl>
                                        <p:attrNameLst>
                                          <p:attrName>xshear</p:attrName>
                                        </p:attrNameLst>
                                      </p:cBhvr>
                                    </p:anim>
                                    <p:animScale>
                                      <p:cBhvr>
                                        <p:cTn id="21" dur="200" decel="100000" autoRev="1" fill="hold">
                                          <p:stCondLst>
                                            <p:cond delay="600"/>
                                          </p:stCondLst>
                                        </p:cTn>
                                        <p:tgtEl>
                                          <p:spTgt spid="3">
                                            <p:txEl>
                                              <p:pRg st="3" end="3"/>
                                            </p:txEl>
                                          </p:spTgt>
                                        </p:tgtEl>
                                      </p:cBhvr>
                                      <p:from x="100000" y="100000"/>
                                      <p:to x="80000" y="100000"/>
                                    </p:animScale>
                                    <p:anim by="(#ppt_h/3+#ppt_w*0.1)" calcmode="lin" valueType="num">
                                      <p:cBhvr additive="sum">
                                        <p:cTn id="22" dur="200" decel="100000" autoRev="1" fill="hold">
                                          <p:stCondLst>
                                            <p:cond delay="600"/>
                                          </p:stCondLst>
                                        </p:cTn>
                                        <p:tgtEl>
                                          <p:spTgt spid="3">
                                            <p:txEl>
                                              <p:pRg st="3" end="3"/>
                                            </p:txEl>
                                          </p:spTgt>
                                        </p:tgtEl>
                                        <p:attrNameLst>
                                          <p:attrName>ppt_x</p:attrName>
                                        </p:attrNameLst>
                                      </p:cBhvr>
                                    </p:anim>
                                  </p:childTnLst>
                                </p:cTn>
                              </p:par>
                              <p:par>
                                <p:cTn id="23" presetID="34" presetClass="entr" presetSubtype="0" fill="hold" grpId="1"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from="(-#ppt_w/2)" to="(#ppt_x)" calcmode="lin" valueType="num">
                                      <p:cBhvr>
                                        <p:cTn id="25" dur="600" fill="hold">
                                          <p:stCondLst>
                                            <p:cond delay="0"/>
                                          </p:stCondLst>
                                        </p:cTn>
                                        <p:tgtEl>
                                          <p:spTgt spid="3">
                                            <p:txEl>
                                              <p:pRg st="4" end="4"/>
                                            </p:txEl>
                                          </p:spTgt>
                                        </p:tgtEl>
                                        <p:attrNameLst>
                                          <p:attrName>ppt_x</p:attrName>
                                        </p:attrNameLst>
                                      </p:cBhvr>
                                    </p:anim>
                                    <p:anim from="0" to="-1.0" calcmode="lin" valueType="num">
                                      <p:cBhvr>
                                        <p:cTn id="26" dur="200" decel="50000" autoRev="1" fill="hold">
                                          <p:stCondLst>
                                            <p:cond delay="600"/>
                                          </p:stCondLst>
                                        </p:cTn>
                                        <p:tgtEl>
                                          <p:spTgt spid="3">
                                            <p:txEl>
                                              <p:pRg st="4" end="4"/>
                                            </p:txEl>
                                          </p:spTgt>
                                        </p:tgtEl>
                                        <p:attrNameLst>
                                          <p:attrName>xshear</p:attrName>
                                        </p:attrNameLst>
                                      </p:cBhvr>
                                    </p:anim>
                                    <p:animScale>
                                      <p:cBhvr>
                                        <p:cTn id="27" dur="200" decel="100000" autoRev="1" fill="hold">
                                          <p:stCondLst>
                                            <p:cond delay="600"/>
                                          </p:stCondLst>
                                        </p:cTn>
                                        <p:tgtEl>
                                          <p:spTgt spid="3">
                                            <p:txEl>
                                              <p:pRg st="4" end="4"/>
                                            </p:txEl>
                                          </p:spTgt>
                                        </p:tgtEl>
                                      </p:cBhvr>
                                      <p:from x="100000" y="100000"/>
                                      <p:to x="80000" y="100000"/>
                                    </p:animScale>
                                    <p:anim by="(#ppt_h/3+#ppt_w*0.1)" calcmode="lin" valueType="num">
                                      <p:cBhvr additive="sum">
                                        <p:cTn id="28" dur="200" decel="100000" autoRev="1" fill="hold">
                                          <p:stCondLst>
                                            <p:cond delay="600"/>
                                          </p:stCondLst>
                                        </p:cTn>
                                        <p:tgtEl>
                                          <p:spTgt spid="3">
                                            <p:txEl>
                                              <p:pRg st="4" end="4"/>
                                            </p:txEl>
                                          </p:spTgt>
                                        </p:tgtEl>
                                        <p:attrNameLst>
                                          <p:attrName>ppt_x</p:attrName>
                                        </p:attrNameLst>
                                      </p:cBhvr>
                                    </p:anim>
                                  </p:childTnLst>
                                </p:cTn>
                              </p:par>
                              <p:par>
                                <p:cTn id="29" presetID="34" presetClass="entr" presetSubtype="0" fill="hold" grpId="1"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from="(-#ppt_w/2)" to="(#ppt_x)" calcmode="lin" valueType="num">
                                      <p:cBhvr>
                                        <p:cTn id="31" dur="600" fill="hold">
                                          <p:stCondLst>
                                            <p:cond delay="0"/>
                                          </p:stCondLst>
                                        </p:cTn>
                                        <p:tgtEl>
                                          <p:spTgt spid="3">
                                            <p:txEl>
                                              <p:pRg st="5" end="5"/>
                                            </p:txEl>
                                          </p:spTgt>
                                        </p:tgtEl>
                                        <p:attrNameLst>
                                          <p:attrName>ppt_x</p:attrName>
                                        </p:attrNameLst>
                                      </p:cBhvr>
                                    </p:anim>
                                    <p:anim from="0" to="-1.0" calcmode="lin" valueType="num">
                                      <p:cBhvr>
                                        <p:cTn id="32" dur="200" decel="50000" autoRev="1" fill="hold">
                                          <p:stCondLst>
                                            <p:cond delay="600"/>
                                          </p:stCondLst>
                                        </p:cTn>
                                        <p:tgtEl>
                                          <p:spTgt spid="3">
                                            <p:txEl>
                                              <p:pRg st="5" end="5"/>
                                            </p:txEl>
                                          </p:spTgt>
                                        </p:tgtEl>
                                        <p:attrNameLst>
                                          <p:attrName>xshear</p:attrName>
                                        </p:attrNameLst>
                                      </p:cBhvr>
                                    </p:anim>
                                    <p:animScale>
                                      <p:cBhvr>
                                        <p:cTn id="33" dur="200" decel="100000" autoRev="1" fill="hold">
                                          <p:stCondLst>
                                            <p:cond delay="600"/>
                                          </p:stCondLst>
                                        </p:cTn>
                                        <p:tgtEl>
                                          <p:spTgt spid="3">
                                            <p:txEl>
                                              <p:pRg st="5" end="5"/>
                                            </p:txEl>
                                          </p:spTgt>
                                        </p:tgtEl>
                                      </p:cBhvr>
                                      <p:from x="100000" y="100000"/>
                                      <p:to x="80000" y="100000"/>
                                    </p:animScale>
                                    <p:anim by="(#ppt_h/3+#ppt_w*0.1)" calcmode="lin" valueType="num">
                                      <p:cBhvr additive="sum">
                                        <p:cTn id="34" dur="200" decel="100000" autoRev="1" fill="hold">
                                          <p:stCondLst>
                                            <p:cond delay="600"/>
                                          </p:stCondLst>
                                        </p:cTn>
                                        <p:tgtEl>
                                          <p:spTgt spid="3">
                                            <p:txEl>
                                              <p:pRg st="5" end="5"/>
                                            </p:txEl>
                                          </p:spTgt>
                                        </p:tgtEl>
                                        <p:attrNameLst>
                                          <p:attrName>ppt_x</p:attrName>
                                        </p:attrNameLst>
                                      </p:cBhvr>
                                    </p:anim>
                                  </p:childTnLst>
                                </p:cTn>
                              </p:par>
                              <p:par>
                                <p:cTn id="35" presetID="34" presetClass="entr" presetSubtype="0" fill="hold" grpId="1"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from="(-#ppt_w/2)" to="(#ppt_x)" calcmode="lin" valueType="num">
                                      <p:cBhvr>
                                        <p:cTn id="37" dur="600" fill="hold">
                                          <p:stCondLst>
                                            <p:cond delay="0"/>
                                          </p:stCondLst>
                                        </p:cTn>
                                        <p:tgtEl>
                                          <p:spTgt spid="3">
                                            <p:txEl>
                                              <p:pRg st="6" end="6"/>
                                            </p:txEl>
                                          </p:spTgt>
                                        </p:tgtEl>
                                        <p:attrNameLst>
                                          <p:attrName>ppt_x</p:attrName>
                                        </p:attrNameLst>
                                      </p:cBhvr>
                                    </p:anim>
                                    <p:anim from="0" to="-1.0" calcmode="lin" valueType="num">
                                      <p:cBhvr>
                                        <p:cTn id="38" dur="200" decel="50000" autoRev="1" fill="hold">
                                          <p:stCondLst>
                                            <p:cond delay="600"/>
                                          </p:stCondLst>
                                        </p:cTn>
                                        <p:tgtEl>
                                          <p:spTgt spid="3">
                                            <p:txEl>
                                              <p:pRg st="6" end="6"/>
                                            </p:txEl>
                                          </p:spTgt>
                                        </p:tgtEl>
                                        <p:attrNameLst>
                                          <p:attrName>xshear</p:attrName>
                                        </p:attrNameLst>
                                      </p:cBhvr>
                                    </p:anim>
                                    <p:animScale>
                                      <p:cBhvr>
                                        <p:cTn id="39" dur="200" decel="100000" autoRev="1" fill="hold">
                                          <p:stCondLst>
                                            <p:cond delay="600"/>
                                          </p:stCondLst>
                                        </p:cTn>
                                        <p:tgtEl>
                                          <p:spTgt spid="3">
                                            <p:txEl>
                                              <p:pRg st="6" end="6"/>
                                            </p:txEl>
                                          </p:spTgt>
                                        </p:tgtEl>
                                      </p:cBhvr>
                                      <p:from x="100000" y="100000"/>
                                      <p:to x="80000" y="100000"/>
                                    </p:animScale>
                                    <p:anim by="(#ppt_h/3+#ppt_w*0.1)" calcmode="lin" valueType="num">
                                      <p:cBhvr additive="sum">
                                        <p:cTn id="40" dur="200" decel="100000" autoRev="1" fill="hold">
                                          <p:stCondLst>
                                            <p:cond delay="600"/>
                                          </p:stCondLst>
                                        </p:cTn>
                                        <p:tgtEl>
                                          <p:spTgt spid="3">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720080"/>
          </a:xfrm>
        </p:spPr>
        <p:txBody>
          <a:bodyPr>
            <a:normAutofit fontScale="90000"/>
          </a:bodyPr>
          <a:lstStyle/>
          <a:p>
            <a:pPr algn="ctr"/>
            <a:r>
              <a:rPr lang="fr-FR" dirty="0">
                <a:solidFill>
                  <a:srgbClr val="0000FF"/>
                </a:solidFill>
              </a:rPr>
              <a:t>Non à la vengeance personnelle</a:t>
            </a:r>
          </a:p>
        </p:txBody>
      </p:sp>
      <p:sp>
        <p:nvSpPr>
          <p:cNvPr id="3" name="Espace réservé du contenu 2"/>
          <p:cNvSpPr>
            <a:spLocks noGrp="1"/>
          </p:cNvSpPr>
          <p:nvPr>
            <p:ph idx="1"/>
          </p:nvPr>
        </p:nvSpPr>
        <p:spPr>
          <a:xfrm>
            <a:off x="457200" y="1196752"/>
            <a:ext cx="8229600" cy="5127848"/>
          </a:xfrm>
        </p:spPr>
        <p:txBody>
          <a:bodyPr anchor="ctr">
            <a:noAutofit/>
          </a:bodyPr>
          <a:lstStyle/>
          <a:p>
            <a:pPr algn="ctr" fontAlgn="ctr">
              <a:buFont typeface="Wingdings" charset="2"/>
              <a:buChar char="Ø"/>
            </a:pPr>
            <a:r>
              <a:rPr lang="fr-FR" sz="4000" dirty="0"/>
              <a:t>Quelles différences existe-t-il entre le régime de la </a:t>
            </a:r>
            <a:r>
              <a:rPr lang="fr-FR" sz="4000" dirty="0">
                <a:solidFill>
                  <a:srgbClr val="0000FF"/>
                </a:solidFill>
              </a:rPr>
              <a:t>justice</a:t>
            </a:r>
            <a:r>
              <a:rPr lang="fr-FR" sz="4000" dirty="0"/>
              <a:t> et celui de la </a:t>
            </a:r>
            <a:r>
              <a:rPr lang="fr-FR" sz="4000" dirty="0">
                <a:solidFill>
                  <a:srgbClr val="0000FF"/>
                </a:solidFill>
              </a:rPr>
              <a:t>miséricorde</a:t>
            </a:r>
            <a:r>
              <a:rPr lang="fr-FR" sz="4000" dirty="0"/>
              <a:t> ?</a:t>
            </a:r>
          </a:p>
          <a:p>
            <a:pPr algn="ctr" fontAlgn="ctr">
              <a:buFont typeface="Wingdings" charset="2"/>
              <a:buChar char="Ø"/>
            </a:pPr>
            <a:r>
              <a:rPr lang="fr-FR" sz="4000" dirty="0"/>
              <a:t>« </a:t>
            </a:r>
            <a:r>
              <a:rPr lang="fr-FR" sz="4000" dirty="0">
                <a:solidFill>
                  <a:srgbClr val="0000FF"/>
                </a:solidFill>
              </a:rPr>
              <a:t>Tendre l’autre joue</a:t>
            </a:r>
            <a:r>
              <a:rPr lang="fr-FR" sz="4000" dirty="0"/>
              <a:t> » : dans quelles situations concrètes ? </a:t>
            </a:r>
          </a:p>
          <a:p>
            <a:pPr marL="0" indent="0" algn="ctr" fontAlgn="ctr">
              <a:buNone/>
            </a:pPr>
            <a:r>
              <a:rPr lang="fr-FR" sz="4000" dirty="0"/>
              <a:t>Et jusqu’où ?</a:t>
            </a:r>
          </a:p>
        </p:txBody>
      </p:sp>
    </p:spTree>
    <p:extLst>
      <p:ext uri="{BB962C8B-B14F-4D97-AF65-F5344CB8AC3E}">
        <p14:creationId xmlns:p14="http://schemas.microsoft.com/office/powerpoint/2010/main" val="20207969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fr-FR" sz="2400" b="0" dirty="0">
                <a:solidFill>
                  <a:srgbClr val="FF0000"/>
                </a:solidFill>
                <a:latin typeface="Tahoma"/>
                <a:ea typeface="Calibri"/>
              </a:rPr>
              <a:t>Mt 5.43 </a:t>
            </a:r>
            <a:r>
              <a:rPr lang="fr-FR" sz="2800" b="0" dirty="0">
                <a:solidFill>
                  <a:srgbClr val="000000"/>
                </a:solidFill>
                <a:latin typeface="Tahoma"/>
                <a:ea typeface="Calibri"/>
              </a:rPr>
              <a:t>– Vous avez appris qu’il a été dit : « </a:t>
            </a:r>
            <a:r>
              <a:rPr lang="fr-FR" sz="2800" b="0" i="1" dirty="0">
                <a:solidFill>
                  <a:srgbClr val="000000"/>
                </a:solidFill>
                <a:latin typeface="Tahoma"/>
                <a:ea typeface="Calibri"/>
              </a:rPr>
              <a:t>Tu aimeras ton prochain et tu haïras ton ennemi. » </a:t>
            </a:r>
            <a:r>
              <a:rPr lang="fr-FR" sz="2400" b="0" dirty="0">
                <a:solidFill>
                  <a:srgbClr val="FF0000"/>
                </a:solidFill>
                <a:latin typeface="Tahoma"/>
                <a:ea typeface="Calibri"/>
              </a:rPr>
              <a:t>44</a:t>
            </a:r>
            <a:r>
              <a:rPr lang="fr-FR" sz="800" b="0" i="1" dirty="0">
                <a:solidFill>
                  <a:srgbClr val="000000"/>
                </a:solidFill>
                <a:latin typeface="Tahoma"/>
                <a:ea typeface="Calibri"/>
              </a:rPr>
              <a:t> </a:t>
            </a:r>
            <a:r>
              <a:rPr lang="fr-FR" sz="2800" b="0" i="1" dirty="0">
                <a:solidFill>
                  <a:srgbClr val="000000"/>
                </a:solidFill>
                <a:latin typeface="Tahoma"/>
                <a:ea typeface="Calibri"/>
              </a:rPr>
              <a:t> Eh bien, moi je vous dis : Aimez vos ennemis et priez pour ceux qui vous persécutent. </a:t>
            </a:r>
            <a:r>
              <a:rPr lang="fr-FR" sz="2400" b="0" dirty="0">
                <a:solidFill>
                  <a:srgbClr val="FF0000"/>
                </a:solidFill>
                <a:latin typeface="Tahoma"/>
                <a:ea typeface="Calibri"/>
              </a:rPr>
              <a:t>45</a:t>
            </a:r>
            <a:r>
              <a:rPr lang="fr-FR" sz="800" b="0" i="1" dirty="0">
                <a:solidFill>
                  <a:srgbClr val="000000"/>
                </a:solidFill>
                <a:latin typeface="Tahoma"/>
                <a:ea typeface="Calibri"/>
              </a:rPr>
              <a:t> </a:t>
            </a:r>
            <a:r>
              <a:rPr lang="fr-FR" sz="2800" b="0" i="1" dirty="0">
                <a:solidFill>
                  <a:srgbClr val="000000"/>
                </a:solidFill>
                <a:latin typeface="Tahoma"/>
                <a:ea typeface="Calibri"/>
              </a:rPr>
              <a:t> Ainsi vous vous comporterez vraiment comme des enfants de votre Père céleste, car lui, il fait luire son soleil sur les méchants aussi bien que sur les bons, et il accorde sa pluie à ceux qui sont justes comme aux injustes. </a:t>
            </a:r>
            <a:r>
              <a:rPr lang="fr-FR" sz="2400" b="0" dirty="0">
                <a:solidFill>
                  <a:srgbClr val="FF0000"/>
                </a:solidFill>
                <a:latin typeface="Tahoma"/>
                <a:ea typeface="Calibri"/>
              </a:rPr>
              <a:t>46</a:t>
            </a:r>
            <a:r>
              <a:rPr lang="fr-FR" sz="800" b="0" i="1" dirty="0">
                <a:solidFill>
                  <a:srgbClr val="000000"/>
                </a:solidFill>
                <a:latin typeface="Tahoma"/>
                <a:ea typeface="Calibri"/>
              </a:rPr>
              <a:t> </a:t>
            </a:r>
            <a:r>
              <a:rPr lang="fr-FR" sz="2800" b="0" i="1" dirty="0">
                <a:solidFill>
                  <a:srgbClr val="000000"/>
                </a:solidFill>
                <a:latin typeface="Tahoma"/>
                <a:ea typeface="Calibri"/>
              </a:rPr>
              <a:t> Si vous aimez seulement ceux qui vous aiment, allez–vous prétendre à une récompense pour cela ? Les collecteurs d’impôts eux–mêmes n’en font–ils pas autant ? </a:t>
            </a:r>
            <a:r>
              <a:rPr lang="fr-FR" sz="2400" b="0" dirty="0">
                <a:solidFill>
                  <a:srgbClr val="FF0000"/>
                </a:solidFill>
                <a:latin typeface="Tahoma"/>
                <a:ea typeface="Calibri"/>
              </a:rPr>
              <a:t>47</a:t>
            </a:r>
            <a:r>
              <a:rPr lang="fr-FR" sz="800" b="0" i="1" dirty="0">
                <a:solidFill>
                  <a:srgbClr val="000000"/>
                </a:solidFill>
                <a:latin typeface="Tahoma"/>
                <a:ea typeface="Calibri"/>
              </a:rPr>
              <a:t> </a:t>
            </a:r>
            <a:r>
              <a:rPr lang="fr-FR" sz="2800" b="0" i="1" dirty="0">
                <a:solidFill>
                  <a:srgbClr val="000000"/>
                </a:solidFill>
                <a:latin typeface="Tahoma"/>
                <a:ea typeface="Calibri"/>
              </a:rPr>
              <a:t> Si vous ne saluez que vos frères, que faites–vous d’extraordinaire ? Les païens n’agissent–ils pas de même ? </a:t>
            </a:r>
            <a:endParaRPr lang="fr-FR" sz="28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400" b="0" dirty="0">
                <a:solidFill>
                  <a:srgbClr val="FF0000"/>
                </a:solidFill>
                <a:latin typeface="Tahoma" pitchFamily="34" charset="0"/>
                <a:cs typeface="Tahoma" pitchFamily="34" charset="0"/>
              </a:rPr>
              <a:t>11</a:t>
            </a:r>
            <a:r>
              <a:rPr lang="fr-FR" sz="3200" b="0" dirty="0">
                <a:solidFill>
                  <a:schemeClr val="bg1"/>
                </a:solidFill>
                <a:effectLst/>
                <a:latin typeface="Tahoma" pitchFamily="34" charset="0"/>
                <a:cs typeface="Tahoma" pitchFamily="34" charset="0"/>
              </a:rPr>
              <a:t>  Heureux serez–vous quand les hommes vous insulteront et vous persécuteront, lorsqu’ils répandront toutes sortes de calomnies sur votre compte à cause de moi.</a:t>
            </a:r>
            <a:br>
              <a:rPr lang="fr-FR" sz="3200" b="0" dirty="0">
                <a:solidFill>
                  <a:schemeClr val="bg1"/>
                </a:solidFill>
                <a:effectLst/>
                <a:latin typeface="Tahoma" pitchFamily="34" charset="0"/>
                <a:cs typeface="Tahoma" pitchFamily="34" charset="0"/>
              </a:rPr>
            </a:br>
            <a:r>
              <a:rPr lang="fr-FR" sz="2400" b="0" dirty="0">
                <a:solidFill>
                  <a:srgbClr val="FF0000"/>
                </a:solidFill>
                <a:latin typeface="Tahoma" pitchFamily="34" charset="0"/>
                <a:cs typeface="Tahoma" pitchFamily="34" charset="0"/>
              </a:rPr>
              <a:t>12</a:t>
            </a:r>
            <a:r>
              <a:rPr lang="fr-FR" sz="3200" b="0" dirty="0">
                <a:solidFill>
                  <a:schemeClr val="bg1"/>
                </a:solidFill>
                <a:effectLst/>
                <a:latin typeface="Tahoma" pitchFamily="34" charset="0"/>
                <a:cs typeface="Tahoma" pitchFamily="34" charset="0"/>
              </a:rPr>
              <a:t>  Oui, réjouissez–vous alors et soyez heureux, car une magnifique récompense vous attend dans les cieux. Car vous serez ainsi comme les prophètes d’autrefois : eux aussi ont été persécutés avant vous de la même manière. </a:t>
            </a:r>
            <a:endParaRPr lang="fr-FR" sz="32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1066800"/>
          </a:xfrm>
        </p:spPr>
        <p:txBody>
          <a:bodyPr anchor="ctr">
            <a:noAutofit/>
          </a:bodyPr>
          <a:lstStyle/>
          <a:p>
            <a:pPr algn="ctr"/>
            <a:r>
              <a:rPr lang="fr-FR" sz="4000" dirty="0"/>
              <a:t>(6) Oui à </a:t>
            </a:r>
            <a:r>
              <a:rPr lang="fr-FR" sz="4000" dirty="0">
                <a:solidFill>
                  <a:srgbClr val="0000FF"/>
                </a:solidFill>
              </a:rPr>
              <a:t>l’amour en action</a:t>
            </a:r>
            <a:r>
              <a:rPr lang="fr-FR" sz="4000" dirty="0"/>
              <a:t>, envers ses </a:t>
            </a:r>
            <a:r>
              <a:rPr lang="fr-FR" sz="4000" dirty="0">
                <a:solidFill>
                  <a:srgbClr val="0000FF"/>
                </a:solidFill>
              </a:rPr>
              <a:t>ennemis</a:t>
            </a:r>
            <a:r>
              <a:rPr lang="fr-FR" sz="4000" dirty="0">
                <a:solidFill>
                  <a:srgbClr val="FF0000"/>
                </a:solidFill>
              </a:rPr>
              <a:t> </a:t>
            </a:r>
            <a:r>
              <a:rPr lang="fr-FR" sz="4000" dirty="0"/>
              <a:t>(5.43-47)</a:t>
            </a:r>
          </a:p>
        </p:txBody>
      </p:sp>
      <p:sp>
        <p:nvSpPr>
          <p:cNvPr id="3" name="Espace réservé du contenu 2"/>
          <p:cNvSpPr>
            <a:spLocks noGrp="1"/>
          </p:cNvSpPr>
          <p:nvPr>
            <p:ph idx="1"/>
          </p:nvPr>
        </p:nvSpPr>
        <p:spPr>
          <a:xfrm>
            <a:off x="457200" y="1524000"/>
            <a:ext cx="8229600" cy="4800600"/>
          </a:xfrm>
        </p:spPr>
        <p:txBody>
          <a:bodyPr anchor="ctr">
            <a:normAutofit fontScale="62500" lnSpcReduction="20000"/>
          </a:bodyPr>
          <a:lstStyle/>
          <a:p>
            <a:pPr algn="ctr">
              <a:buFont typeface="Wingdings" charset="2"/>
              <a:buChar char="Ø"/>
            </a:pPr>
            <a:endParaRPr lang="fr-FR" sz="6065" dirty="0">
              <a:solidFill>
                <a:srgbClr val="000000"/>
              </a:solidFill>
            </a:endParaRPr>
          </a:p>
          <a:p>
            <a:pPr algn="ctr">
              <a:buFont typeface="Wingdings" charset="2"/>
              <a:buChar char="Ø"/>
            </a:pPr>
            <a:r>
              <a:rPr lang="fr-FR" sz="7040" dirty="0">
                <a:solidFill>
                  <a:srgbClr val="000000"/>
                </a:solidFill>
              </a:rPr>
              <a:t>Les 4 </a:t>
            </a:r>
            <a:r>
              <a:rPr lang="fr-FR" sz="7040" dirty="0">
                <a:solidFill>
                  <a:srgbClr val="0000FF"/>
                </a:solidFill>
              </a:rPr>
              <a:t>impératifs</a:t>
            </a:r>
            <a:r>
              <a:rPr lang="fr-FR" sz="7040" b="1" dirty="0">
                <a:solidFill>
                  <a:srgbClr val="0000FF"/>
                </a:solidFill>
              </a:rPr>
              <a:t> </a:t>
            </a:r>
            <a:r>
              <a:rPr lang="fr-FR" sz="7040" dirty="0">
                <a:solidFill>
                  <a:srgbClr val="000000"/>
                </a:solidFill>
              </a:rPr>
              <a:t>de l’amour du prochain  </a:t>
            </a:r>
          </a:p>
          <a:p>
            <a:pPr algn="ctr">
              <a:buNone/>
            </a:pPr>
            <a:endParaRPr lang="fr-FR" sz="7040" dirty="0">
              <a:solidFill>
                <a:srgbClr val="000000"/>
              </a:solidFill>
            </a:endParaRPr>
          </a:p>
          <a:p>
            <a:pPr marL="1143000" indent="-1143000">
              <a:buNone/>
            </a:pPr>
            <a:r>
              <a:rPr lang="fr-FR" sz="6065" dirty="0">
                <a:solidFill>
                  <a:srgbClr val="000000"/>
                </a:solidFill>
              </a:rPr>
              <a:t>1 - Aimer ses </a:t>
            </a:r>
            <a:r>
              <a:rPr lang="fr-FR" sz="6065" dirty="0">
                <a:solidFill>
                  <a:srgbClr val="0000FF"/>
                </a:solidFill>
              </a:rPr>
              <a:t>ennemis </a:t>
            </a:r>
            <a:r>
              <a:rPr lang="fr-FR" sz="6065" dirty="0">
                <a:solidFill>
                  <a:srgbClr val="000000"/>
                </a:solidFill>
              </a:rPr>
              <a:t>(44a)</a:t>
            </a:r>
          </a:p>
          <a:p>
            <a:pPr marL="1143000" indent="-1143000">
              <a:buNone/>
            </a:pPr>
            <a:r>
              <a:rPr lang="fr-FR" sz="6065" dirty="0">
                <a:solidFill>
                  <a:srgbClr val="000000"/>
                </a:solidFill>
              </a:rPr>
              <a:t>2 - Prier pour ses </a:t>
            </a:r>
            <a:r>
              <a:rPr lang="fr-FR" sz="6065" dirty="0">
                <a:solidFill>
                  <a:srgbClr val="0000FF"/>
                </a:solidFill>
              </a:rPr>
              <a:t>persécuteurs </a:t>
            </a:r>
            <a:r>
              <a:rPr lang="fr-FR" sz="6065" dirty="0">
                <a:solidFill>
                  <a:srgbClr val="000000"/>
                </a:solidFill>
              </a:rPr>
              <a:t>(44b)</a:t>
            </a:r>
          </a:p>
          <a:p>
            <a:pPr marL="1143000" indent="-1143000">
              <a:buNone/>
            </a:pPr>
            <a:r>
              <a:rPr lang="fr-FR" sz="6065" dirty="0">
                <a:solidFill>
                  <a:srgbClr val="000000"/>
                </a:solidFill>
              </a:rPr>
              <a:t>3 - Aimer </a:t>
            </a:r>
            <a:r>
              <a:rPr lang="fr-FR" sz="6080" dirty="0">
                <a:solidFill>
                  <a:srgbClr val="0000FF"/>
                </a:solidFill>
              </a:rPr>
              <a:t>sans discrimination </a:t>
            </a:r>
            <a:r>
              <a:rPr lang="fr-FR" sz="6065" dirty="0">
                <a:solidFill>
                  <a:srgbClr val="000000"/>
                </a:solidFill>
              </a:rPr>
              <a:t>(45)</a:t>
            </a:r>
          </a:p>
          <a:p>
            <a:pPr marL="1143000" indent="-1143000">
              <a:buNone/>
            </a:pPr>
            <a:r>
              <a:rPr lang="fr-FR" sz="6065" dirty="0">
                <a:solidFill>
                  <a:srgbClr val="000000"/>
                </a:solidFill>
              </a:rPr>
              <a:t>4 - Faire </a:t>
            </a:r>
            <a:r>
              <a:rPr lang="fr-FR" sz="6080" dirty="0">
                <a:solidFill>
                  <a:srgbClr val="0000FF"/>
                </a:solidFill>
              </a:rPr>
              <a:t>mieux</a:t>
            </a:r>
            <a:r>
              <a:rPr lang="fr-FR" sz="6065" dirty="0">
                <a:solidFill>
                  <a:srgbClr val="000000"/>
                </a:solidFill>
              </a:rPr>
              <a:t> que les païens (46-47)</a:t>
            </a:r>
          </a:p>
          <a:p>
            <a:pPr algn="ctr">
              <a:buFont typeface="Wingdings" charset="2"/>
              <a:buChar char="Ø"/>
            </a:pPr>
            <a:endParaRPr lang="fr-FR" sz="6065" dirty="0">
              <a:solidFill>
                <a:srgbClr val="00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504056"/>
          </a:xfrm>
        </p:spPr>
        <p:txBody>
          <a:bodyPr>
            <a:normAutofit fontScale="90000"/>
          </a:bodyPr>
          <a:lstStyle/>
          <a:p>
            <a:pPr algn="ctr"/>
            <a:r>
              <a:rPr lang="fr-FR" dirty="0">
                <a:solidFill>
                  <a:srgbClr val="0000FF"/>
                </a:solidFill>
              </a:rPr>
              <a:t>Aimer ses ennemis</a:t>
            </a:r>
          </a:p>
        </p:txBody>
      </p:sp>
      <p:sp>
        <p:nvSpPr>
          <p:cNvPr id="3" name="Espace réservé du contenu 2"/>
          <p:cNvSpPr>
            <a:spLocks noGrp="1"/>
          </p:cNvSpPr>
          <p:nvPr>
            <p:ph idx="1"/>
          </p:nvPr>
        </p:nvSpPr>
        <p:spPr>
          <a:xfrm>
            <a:off x="457200" y="1124744"/>
            <a:ext cx="8229600" cy="5199856"/>
          </a:xfrm>
        </p:spPr>
        <p:txBody>
          <a:bodyPr anchor="ctr">
            <a:normAutofit/>
          </a:bodyPr>
          <a:lstStyle/>
          <a:p>
            <a:pPr algn="ctr" fontAlgn="ctr">
              <a:buFont typeface="Wingdings" charset="2"/>
              <a:buChar char="Ø"/>
            </a:pPr>
            <a:r>
              <a:rPr lang="fr-FR" sz="3600" dirty="0"/>
              <a:t>Peut-on inclure des </a:t>
            </a:r>
            <a:r>
              <a:rPr lang="fr-FR" sz="3600" dirty="0">
                <a:solidFill>
                  <a:srgbClr val="0000FF"/>
                </a:solidFill>
              </a:rPr>
              <a:t>limites</a:t>
            </a:r>
            <a:r>
              <a:rPr lang="fr-FR" sz="3600" dirty="0"/>
              <a:t> dans le champ du prochain à aimer ?</a:t>
            </a:r>
          </a:p>
          <a:p>
            <a:pPr algn="ctr" fontAlgn="ctr">
              <a:buFont typeface="Wingdings" charset="2"/>
              <a:buChar char="Ø"/>
            </a:pPr>
            <a:r>
              <a:rPr lang="fr-FR" sz="3600" dirty="0"/>
              <a:t>En quoi les </a:t>
            </a:r>
            <a:r>
              <a:rPr lang="fr-FR" sz="3600" dirty="0">
                <a:solidFill>
                  <a:srgbClr val="0000FF"/>
                </a:solidFill>
              </a:rPr>
              <a:t>exigences de l’éthique chrétienne </a:t>
            </a:r>
            <a:r>
              <a:rPr lang="fr-FR" sz="3600" dirty="0"/>
              <a:t>sont-elles </a:t>
            </a:r>
            <a:r>
              <a:rPr lang="fr-FR" sz="3600" dirty="0">
                <a:solidFill>
                  <a:srgbClr val="0000FF"/>
                </a:solidFill>
              </a:rPr>
              <a:t>supérieures</a:t>
            </a:r>
            <a:r>
              <a:rPr lang="fr-FR" sz="3600" dirty="0"/>
              <a:t> </a:t>
            </a:r>
          </a:p>
          <a:p>
            <a:pPr marL="0" indent="0" algn="ctr" fontAlgn="ctr">
              <a:buNone/>
            </a:pPr>
            <a:r>
              <a:rPr lang="fr-FR" sz="3600" dirty="0"/>
              <a:t>au barème des gens du monde ? </a:t>
            </a:r>
          </a:p>
          <a:p>
            <a:pPr marL="0" indent="0" algn="ctr" fontAlgn="ctr">
              <a:buNone/>
            </a:pPr>
            <a:r>
              <a:rPr lang="fr-FR" sz="3600" dirty="0"/>
              <a:t>À l’enseignement des Pharisiens ?</a:t>
            </a:r>
          </a:p>
        </p:txBody>
      </p:sp>
    </p:spTree>
    <p:extLst>
      <p:ext uri="{BB962C8B-B14F-4D97-AF65-F5344CB8AC3E}">
        <p14:creationId xmlns:p14="http://schemas.microsoft.com/office/powerpoint/2010/main" val="23744754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3600" b="0" dirty="0">
                <a:solidFill>
                  <a:srgbClr val="FF0000"/>
                </a:solidFill>
              </a:rPr>
              <a:t>Matthieu 5.48</a:t>
            </a:r>
            <a:r>
              <a:rPr lang="fr-FR" sz="6000" b="0" dirty="0">
                <a:solidFill>
                  <a:srgbClr val="000000"/>
                </a:solidFill>
              </a:rPr>
              <a:t>  Votre Père céleste est parfait. Soyez donc parfaits comme lui</a:t>
            </a:r>
            <a:r>
              <a:rPr lang="fr-FR" sz="2800" dirty="0"/>
              <a:t>.</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90600"/>
          </a:xfrm>
        </p:spPr>
        <p:txBody>
          <a:bodyPr anchor="t">
            <a:noAutofit/>
          </a:bodyPr>
          <a:lstStyle/>
          <a:p>
            <a:pPr algn="ctr"/>
            <a:r>
              <a:rPr lang="fr-FR" sz="4000" dirty="0"/>
              <a:t>L’excellence de  </a:t>
            </a:r>
            <a:r>
              <a:rPr lang="fr-FR" sz="4000" dirty="0">
                <a:solidFill>
                  <a:srgbClr val="0000FF"/>
                </a:solidFill>
              </a:rPr>
              <a:t>l’éthique chrétienne</a:t>
            </a:r>
            <a:r>
              <a:rPr lang="fr-FR" sz="4000" dirty="0">
                <a:solidFill>
                  <a:srgbClr val="FF0000"/>
                </a:solidFill>
              </a:rPr>
              <a:t> </a:t>
            </a:r>
            <a:r>
              <a:rPr lang="fr-FR" sz="3600" dirty="0"/>
              <a:t>(5.48)</a:t>
            </a:r>
            <a:endParaRPr lang="fr-FR" sz="4000" dirty="0"/>
          </a:p>
        </p:txBody>
      </p:sp>
      <p:sp>
        <p:nvSpPr>
          <p:cNvPr id="3" name="Espace réservé du contenu 2"/>
          <p:cNvSpPr>
            <a:spLocks noGrp="1"/>
          </p:cNvSpPr>
          <p:nvPr>
            <p:ph idx="1"/>
          </p:nvPr>
        </p:nvSpPr>
        <p:spPr>
          <a:xfrm>
            <a:off x="457200" y="1524000"/>
            <a:ext cx="8229600" cy="4800600"/>
          </a:xfrm>
        </p:spPr>
        <p:txBody>
          <a:bodyPr anchor="t">
            <a:normAutofit/>
          </a:bodyPr>
          <a:lstStyle/>
          <a:p>
            <a:pPr algn="ctr">
              <a:buFont typeface="Wingdings" charset="2"/>
              <a:buChar char="Ø"/>
            </a:pPr>
            <a:endParaRPr lang="fr-FR" sz="6065" b="1" dirty="0">
              <a:solidFill>
                <a:srgbClr val="0000FF"/>
              </a:solidFill>
            </a:endParaRPr>
          </a:p>
          <a:p>
            <a:pPr algn="ctr">
              <a:buFont typeface="Wingdings" pitchFamily="2" charset="2"/>
              <a:buChar char="Ø"/>
            </a:pPr>
            <a:r>
              <a:rPr lang="fr-FR" sz="6000" dirty="0"/>
              <a:t>La </a:t>
            </a:r>
            <a:r>
              <a:rPr lang="fr-FR" sz="6000" dirty="0">
                <a:solidFill>
                  <a:srgbClr val="0000FF"/>
                </a:solidFill>
              </a:rPr>
              <a:t>perfection</a:t>
            </a:r>
            <a:r>
              <a:rPr lang="fr-FR" sz="6000" dirty="0"/>
              <a:t>, rien de moins</a:t>
            </a:r>
          </a:p>
          <a:p>
            <a:pPr algn="ctr">
              <a:buFont typeface="Wingdings" pitchFamily="2" charset="2"/>
              <a:buChar char="Ø"/>
            </a:pPr>
            <a:r>
              <a:rPr lang="fr-FR" sz="6000" dirty="0"/>
              <a:t>Avec du </a:t>
            </a:r>
            <a:r>
              <a:rPr lang="fr-FR" sz="6000" dirty="0">
                <a:solidFill>
                  <a:srgbClr val="0000FF"/>
                </a:solidFill>
              </a:rPr>
              <a:t>réalisme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0"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1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17"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t>1 </a:t>
            </a:r>
            <a:r>
              <a:rPr lang="fr-FR" sz="7000" dirty="0"/>
              <a:t>- </a:t>
            </a:r>
            <a:r>
              <a:rPr lang="fr-FR" sz="6500" b="1" dirty="0"/>
              <a:t>Le</a:t>
            </a:r>
            <a:r>
              <a:rPr lang="fr-FR" sz="6500" dirty="0"/>
              <a:t> </a:t>
            </a:r>
            <a:r>
              <a:rPr lang="fr-FR" sz="6500" b="1" dirty="0">
                <a:solidFill>
                  <a:srgbClr val="FF0000"/>
                </a:solidFill>
              </a:rPr>
              <a:t>profil </a:t>
            </a:r>
            <a:r>
              <a:rPr lang="fr-FR" sz="6500" b="1" dirty="0"/>
              <a:t>du chrétien</a:t>
            </a:r>
            <a:r>
              <a:rPr lang="fr-FR" sz="5895" dirty="0"/>
              <a:t> </a:t>
            </a:r>
          </a:p>
          <a:p>
            <a:pPr>
              <a:buNone/>
            </a:pPr>
            <a:r>
              <a:rPr lang="fr-FR" sz="5895" dirty="0"/>
              <a:t>			une question de </a:t>
            </a:r>
            <a:r>
              <a:rPr lang="fr-FR" sz="5895" b="1" i="1" dirty="0">
                <a:solidFill>
                  <a:srgbClr val="0000FF"/>
                </a:solidFill>
              </a:rPr>
              <a:t>caractère</a:t>
            </a:r>
            <a:r>
              <a:rPr lang="fr-FR" sz="5895" b="1" dirty="0">
                <a:solidFill>
                  <a:srgbClr val="0000FF"/>
                </a:solidFill>
              </a:rPr>
              <a:t> </a:t>
            </a:r>
            <a:r>
              <a:rPr lang="fr-FR" sz="5895" dirty="0"/>
              <a:t>(Mt 5.3-12)</a:t>
            </a:r>
            <a:endParaRPr lang="en-GB" sz="5895" dirty="0"/>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effectLst>
                  <a:glow rad="101600">
                    <a:srgbClr val="FFFF00">
                      <a:alpha val="75000"/>
                    </a:srgbClr>
                  </a:glow>
                </a:effectLst>
              </a:rPr>
              <a:t>3 – </a:t>
            </a:r>
            <a:r>
              <a:rPr lang="fr-FR" sz="6500" b="1" dirty="0">
                <a:effectLst>
                  <a:glow rad="101600">
                    <a:srgbClr val="FFFF00">
                      <a:alpha val="75000"/>
                    </a:srgbClr>
                  </a:glow>
                </a:effectLst>
              </a:rPr>
              <a:t>Le chrétien et son </a:t>
            </a:r>
            <a:r>
              <a:rPr lang="fr-FR" sz="6500" b="1" dirty="0">
                <a:solidFill>
                  <a:srgbClr val="FF0000"/>
                </a:solidFill>
                <a:effectLst>
                  <a:glow rad="101600">
                    <a:srgbClr val="FFFF00">
                      <a:alpha val="75000"/>
                    </a:srgbClr>
                  </a:glow>
                </a:effectLst>
              </a:rPr>
              <a:t>échelle</a:t>
            </a:r>
            <a:r>
              <a:rPr lang="fr-FR" sz="6500" b="1" dirty="0">
                <a:effectLst>
                  <a:glow rad="101600">
                    <a:srgbClr val="FFFF00">
                      <a:alpha val="75000"/>
                    </a:srgbClr>
                  </a:glow>
                </a:effectLst>
              </a:rPr>
              <a:t> </a:t>
            </a:r>
            <a:r>
              <a:rPr lang="fr-FR" sz="6500" b="1" dirty="0">
                <a:solidFill>
                  <a:srgbClr val="FF0000"/>
                </a:solidFill>
                <a:effectLst>
                  <a:glow rad="101600">
                    <a:srgbClr val="FFFF00">
                      <a:alpha val="75000"/>
                    </a:srgbClr>
                  </a:glow>
                </a:effectLst>
              </a:rPr>
              <a:t>de</a:t>
            </a:r>
            <a:r>
              <a:rPr lang="fr-FR" sz="6500" b="1" dirty="0">
                <a:effectLst>
                  <a:glow rad="101600">
                    <a:srgbClr val="FFFF00">
                      <a:alpha val="75000"/>
                    </a:srgbClr>
                  </a:glow>
                </a:effectLst>
              </a:rPr>
              <a:t> </a:t>
            </a:r>
            <a:r>
              <a:rPr lang="fr-FR" sz="6500" b="1" dirty="0">
                <a:solidFill>
                  <a:srgbClr val="FF0000"/>
                </a:solidFill>
                <a:effectLst>
                  <a:glow rad="101600">
                    <a:srgbClr val="FFFF00">
                      <a:alpha val="75000"/>
                    </a:srgbClr>
                  </a:glow>
                </a:effectLst>
              </a:rPr>
              <a:t>valeurs</a:t>
            </a:r>
          </a:p>
          <a:p>
            <a:pPr>
              <a:buNone/>
            </a:pPr>
            <a:r>
              <a:rPr lang="fr-FR" sz="5895" b="1" dirty="0">
                <a:solidFill>
                  <a:srgbClr val="FF0000"/>
                </a:solidFill>
                <a:effectLst>
                  <a:glow rad="101600">
                    <a:srgbClr val="FFFF00">
                      <a:alpha val="75000"/>
                    </a:srgbClr>
                  </a:glow>
                </a:effectLst>
              </a:rPr>
              <a:t>			</a:t>
            </a:r>
            <a:r>
              <a:rPr lang="fr-FR" sz="5895" dirty="0">
                <a:effectLst>
                  <a:glow rad="101600">
                    <a:srgbClr val="FFFF00">
                      <a:alpha val="75000"/>
                    </a:srgbClr>
                  </a:glow>
                </a:effectLst>
              </a:rPr>
              <a:t>une question </a:t>
            </a:r>
            <a:r>
              <a:rPr lang="fr-FR" sz="5895" b="1" i="1" dirty="0">
                <a:solidFill>
                  <a:srgbClr val="0000FF"/>
                </a:solidFill>
                <a:effectLst>
                  <a:glow rad="101600">
                    <a:srgbClr val="FFFF00">
                      <a:alpha val="75000"/>
                    </a:srgbClr>
                  </a:glow>
                </a:effectLst>
              </a:rPr>
              <a:t>d’intégrité</a:t>
            </a:r>
            <a:r>
              <a:rPr lang="fr-FR" sz="5895" dirty="0">
                <a:effectLst>
                  <a:glow rad="101600">
                    <a:srgbClr val="FFFF00">
                      <a:alpha val="75000"/>
                    </a:srgbClr>
                  </a:glow>
                </a:effectLst>
              </a:rPr>
              <a:t> (Mt 5.17-48)</a:t>
            </a:r>
            <a:endParaRPr lang="en-GB" sz="5895" dirty="0">
              <a:effectLst>
                <a:glow rad="101600">
                  <a:srgbClr val="FFFF00">
                    <a:alpha val="75000"/>
                  </a:srgbClr>
                </a:glow>
              </a:effectLst>
            </a:endParaRPr>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5895" dirty="0"/>
              <a:t>7 - </a:t>
            </a:r>
            <a:r>
              <a:rPr lang="fr-FR" sz="6500" b="1" dirty="0">
                <a:solidFill>
                  <a:srgbClr val="FF0000"/>
                </a:solidFill>
              </a:rPr>
              <a:t>L’engagement</a:t>
            </a:r>
            <a:r>
              <a:rPr lang="fr-FR" sz="6500" b="1" dirty="0"/>
              <a:t> et la consécration du chrétien</a:t>
            </a:r>
            <a:r>
              <a:rPr lang="fr-FR" sz="6500" dirty="0"/>
              <a:t> </a:t>
            </a:r>
          </a:p>
          <a:p>
            <a:pPr>
              <a:buNone/>
            </a:pPr>
            <a:r>
              <a:rPr lang="fr-FR" sz="5895" dirty="0"/>
              <a:t>			une question de </a:t>
            </a:r>
            <a:r>
              <a:rPr lang="fr-FR" sz="5895" b="1" i="1" dirty="0">
                <a:solidFill>
                  <a:srgbClr val="0000FF"/>
                </a:solidFill>
              </a:rPr>
              <a:t>cohérence</a:t>
            </a:r>
            <a:r>
              <a:rPr lang="fr-FR" sz="5895" dirty="0"/>
              <a:t> (Mt 7.13-27)</a:t>
            </a:r>
            <a:endParaRPr lang="en-GB" sz="5895" dirty="0"/>
          </a:p>
          <a:p>
            <a:pPr>
              <a:buFont typeface="Wingdings" pitchFamily="2" charset="2"/>
              <a:buChar char="Ø"/>
            </a:pPr>
            <a:endParaRPr lang="fr-FR" sz="5400" b="1" dirty="0"/>
          </a:p>
        </p:txBody>
      </p:sp>
    </p:spTree>
    <p:extLst>
      <p:ext uri="{BB962C8B-B14F-4D97-AF65-F5344CB8AC3E}">
        <p14:creationId xmlns:p14="http://schemas.microsoft.com/office/powerpoint/2010/main" val="462406768"/>
      </p:ext>
    </p:extLst>
  </p:cSld>
  <p:clrMapOvr>
    <a:masterClrMapping/>
  </p:clrMapOvr>
  <p:transition>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4419600"/>
          </a:xfrm>
        </p:spPr>
        <p:txBody>
          <a:bodyPr anchor="t">
            <a:normAutofit fontScale="90000"/>
          </a:bodyPr>
          <a:lstStyle/>
          <a:p>
            <a:pPr algn="ctr"/>
            <a:r>
              <a:rPr lang="fr-FR" sz="6700" b="0" dirty="0"/>
              <a:t>(4)</a:t>
            </a:r>
            <a:r>
              <a:rPr lang="fr-FR" sz="6000" b="0" dirty="0">
                <a:solidFill>
                  <a:srgbClr val="0000FF"/>
                </a:solidFill>
                <a:latin typeface="+mn-lt"/>
                <a:ea typeface="+mn-ea"/>
                <a:cs typeface="+mn-cs"/>
              </a:rPr>
              <a:t> </a:t>
            </a:r>
            <a:r>
              <a:rPr lang="fr-FR" sz="7300" dirty="0">
                <a:solidFill>
                  <a:schemeClr val="tx1"/>
                </a:solidFill>
                <a:ea typeface="+mn-ea"/>
                <a:cs typeface="+mn-cs"/>
              </a:rPr>
              <a:t>La</a:t>
            </a:r>
            <a:r>
              <a:rPr lang="fr-FR" sz="8000" b="0" dirty="0">
                <a:solidFill>
                  <a:srgbClr val="000000"/>
                </a:solidFill>
              </a:rPr>
              <a:t> </a:t>
            </a:r>
            <a:r>
              <a:rPr lang="fr-FR" sz="8900" b="0" dirty="0"/>
              <a:t>spiritualité</a:t>
            </a:r>
            <a:r>
              <a:rPr lang="fr-FR" sz="8000" b="0" spc="600" dirty="0">
                <a:solidFill>
                  <a:srgbClr val="FF0000"/>
                </a:solidFill>
              </a:rPr>
              <a:t> </a:t>
            </a:r>
            <a:r>
              <a:rPr lang="fr-FR" sz="7300" dirty="0">
                <a:solidFill>
                  <a:schemeClr val="tx1"/>
                </a:solidFill>
                <a:ea typeface="+mn-ea"/>
                <a:cs typeface="+mn-cs"/>
              </a:rPr>
              <a:t>du</a:t>
            </a:r>
            <a:r>
              <a:rPr lang="fr-FR" sz="8000" b="0" dirty="0">
                <a:solidFill>
                  <a:srgbClr val="000000"/>
                </a:solidFill>
              </a:rPr>
              <a:t> </a:t>
            </a:r>
            <a:r>
              <a:rPr lang="fr-FR" sz="7300" dirty="0">
                <a:solidFill>
                  <a:schemeClr val="tx1"/>
                </a:solidFill>
                <a:ea typeface="+mn-ea"/>
                <a:cs typeface="+mn-cs"/>
              </a:rPr>
              <a:t>chrétien : une question </a:t>
            </a:r>
            <a:br>
              <a:rPr lang="fr-FR" sz="7300" dirty="0">
                <a:solidFill>
                  <a:schemeClr val="tx1"/>
                </a:solidFill>
                <a:ea typeface="+mn-ea"/>
                <a:cs typeface="+mn-cs"/>
              </a:rPr>
            </a:br>
            <a:r>
              <a:rPr lang="fr-FR" sz="8900" b="0" dirty="0"/>
              <a:t>d’authenticité</a:t>
            </a:r>
          </a:p>
        </p:txBody>
      </p:sp>
      <p:sp>
        <p:nvSpPr>
          <p:cNvPr id="3" name="Sous-titre 2"/>
          <p:cNvSpPr>
            <a:spLocks noGrp="1"/>
          </p:cNvSpPr>
          <p:nvPr>
            <p:ph type="subTitle" idx="1"/>
          </p:nvPr>
        </p:nvSpPr>
        <p:spPr>
          <a:xfrm>
            <a:off x="533400" y="5105400"/>
            <a:ext cx="7854696" cy="1600200"/>
          </a:xfrm>
        </p:spPr>
        <p:txBody>
          <a:bodyPr>
            <a:normAutofit/>
          </a:bodyPr>
          <a:lstStyle/>
          <a:p>
            <a:pPr algn="ctr"/>
            <a:r>
              <a:rPr lang="fr-FR" sz="6000" dirty="0"/>
              <a:t>Matthieu 6.1-18</a:t>
            </a:r>
          </a:p>
        </p:txBody>
      </p:sp>
    </p:spTree>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fontScale="90000"/>
          </a:bodyPr>
          <a:lstStyle/>
          <a:p>
            <a:pPr algn="ctr"/>
            <a:r>
              <a:rPr lang="fr-FR" sz="2778" b="0" dirty="0">
                <a:solidFill>
                  <a:srgbClr val="FF0000"/>
                </a:solidFill>
                <a:latin typeface="Tahoma"/>
                <a:ea typeface="Calibri"/>
              </a:rPr>
              <a:t>Mt 6.1 </a:t>
            </a:r>
            <a:r>
              <a:rPr lang="fr-FR" sz="2778" b="0" dirty="0">
                <a:solidFill>
                  <a:srgbClr val="000000"/>
                </a:solidFill>
                <a:latin typeface="Tahoma"/>
                <a:ea typeface="Calibri"/>
              </a:rPr>
              <a:t>– Prenez garde de ne pas accomplir devant </a:t>
            </a:r>
            <a:r>
              <a:rPr lang="fr-FR" sz="2800" b="0" dirty="0">
                <a:solidFill>
                  <a:srgbClr val="000000"/>
                </a:solidFill>
                <a:latin typeface="Tahoma"/>
                <a:ea typeface="Calibri"/>
              </a:rPr>
              <a:t>les hommes, pour vous faire remarquer par eux, ce que vous faites pour obéir à Dieu, sinon vous n’aurez pas de récompense de votre Père céleste. </a:t>
            </a:r>
            <a:r>
              <a:rPr lang="fr-FR" sz="2800" b="0" dirty="0">
                <a:solidFill>
                  <a:srgbClr val="FF0000"/>
                </a:solidFill>
                <a:latin typeface="Tahoma"/>
                <a:ea typeface="Calibri"/>
              </a:rPr>
              <a:t>2</a:t>
            </a:r>
            <a:r>
              <a:rPr lang="fr-FR" sz="800" b="0" dirty="0">
                <a:solidFill>
                  <a:srgbClr val="000000"/>
                </a:solidFill>
                <a:latin typeface="Tahoma"/>
                <a:ea typeface="Calibri"/>
              </a:rPr>
              <a:t> </a:t>
            </a:r>
            <a:r>
              <a:rPr lang="fr-FR" sz="2800" b="0" dirty="0">
                <a:solidFill>
                  <a:srgbClr val="000000"/>
                </a:solidFill>
                <a:latin typeface="Tahoma"/>
                <a:ea typeface="Calibri"/>
              </a:rPr>
              <a:t> Ainsi, lorsque tu donnes quelque chose aux pauvres, ne le claironne pas partout. Ce sont les hypocrites qui agissent ainsi dans les synagogues et dans les rues pour que les autres chantent leurs louanges. Vraiment, je vous l’assure : leur récompense, ils l’ont d’ores et déjà reçue. </a:t>
            </a:r>
            <a:r>
              <a:rPr lang="fr-FR" sz="2800" b="0" dirty="0">
                <a:solidFill>
                  <a:srgbClr val="FF0000"/>
                </a:solidFill>
                <a:latin typeface="Tahoma"/>
                <a:ea typeface="Calibri"/>
              </a:rPr>
              <a:t>3</a:t>
            </a:r>
            <a:r>
              <a:rPr lang="fr-FR" sz="800" b="0" dirty="0">
                <a:solidFill>
                  <a:srgbClr val="000000"/>
                </a:solidFill>
                <a:latin typeface="Tahoma"/>
                <a:ea typeface="Calibri"/>
              </a:rPr>
              <a:t> </a:t>
            </a:r>
            <a:r>
              <a:rPr lang="fr-FR" sz="2800" b="0" dirty="0">
                <a:solidFill>
                  <a:srgbClr val="000000"/>
                </a:solidFill>
                <a:latin typeface="Tahoma"/>
                <a:ea typeface="Calibri"/>
              </a:rPr>
              <a:t> Quant à toi, si tu veux donner quelque chose aux pauvres, que ta main gauche ne sache pas ce que fait ta main droite. </a:t>
            </a:r>
            <a:r>
              <a:rPr lang="fr-FR" sz="2800" b="0" dirty="0">
                <a:solidFill>
                  <a:srgbClr val="FF0000"/>
                </a:solidFill>
                <a:latin typeface="Tahoma"/>
                <a:ea typeface="Calibri"/>
              </a:rPr>
              <a:t>4</a:t>
            </a:r>
            <a:r>
              <a:rPr lang="fr-FR" sz="800" b="0" dirty="0">
                <a:solidFill>
                  <a:srgbClr val="000000"/>
                </a:solidFill>
                <a:latin typeface="Tahoma"/>
                <a:ea typeface="Calibri"/>
              </a:rPr>
              <a:t> </a:t>
            </a:r>
            <a:r>
              <a:rPr lang="fr-FR" sz="2800" b="0" dirty="0">
                <a:solidFill>
                  <a:srgbClr val="000000"/>
                </a:solidFill>
                <a:latin typeface="Tahoma"/>
                <a:ea typeface="Calibri"/>
              </a:rPr>
              <a:t> Que ton aumône se fasse ainsi en secret ; et ton Père, qui voit dans le secret, te le rendra.</a:t>
            </a:r>
            <a:br>
              <a:rPr lang="fr-FR" sz="2800" dirty="0">
                <a:solidFill>
                  <a:srgbClr val="000000"/>
                </a:solidFill>
                <a:latin typeface="Tahoma"/>
                <a:ea typeface="Calibri"/>
              </a:rPr>
            </a:br>
            <a:endParaRPr lang="fr-FR" sz="2800" dirty="0"/>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838200"/>
          </a:xfrm>
        </p:spPr>
        <p:txBody>
          <a:bodyPr anchor="t">
            <a:noAutofit/>
          </a:bodyPr>
          <a:lstStyle/>
          <a:p>
            <a:pPr algn="ctr"/>
            <a:r>
              <a:rPr lang="fr-FR" sz="4400" dirty="0"/>
              <a:t>La spiritualité </a:t>
            </a:r>
            <a:r>
              <a:rPr lang="fr-FR" sz="5400" dirty="0">
                <a:solidFill>
                  <a:srgbClr val="0000FF"/>
                </a:solidFill>
              </a:rPr>
              <a:t>authentique</a:t>
            </a:r>
            <a:r>
              <a:rPr lang="fr-FR" sz="5400" dirty="0">
                <a:solidFill>
                  <a:srgbClr val="FF0000"/>
                </a:solidFill>
              </a:rPr>
              <a:t> </a:t>
            </a:r>
            <a:r>
              <a:rPr lang="fr-FR" sz="3200" dirty="0"/>
              <a:t>(6.1-18)</a:t>
            </a:r>
            <a:endParaRPr lang="fr-FR" sz="4400" dirty="0"/>
          </a:p>
        </p:txBody>
      </p:sp>
      <p:sp>
        <p:nvSpPr>
          <p:cNvPr id="3" name="Espace réservé du contenu 2"/>
          <p:cNvSpPr>
            <a:spLocks noGrp="1"/>
          </p:cNvSpPr>
          <p:nvPr>
            <p:ph idx="1"/>
          </p:nvPr>
        </p:nvSpPr>
        <p:spPr>
          <a:xfrm>
            <a:off x="457200" y="1143000"/>
            <a:ext cx="8229600" cy="5410200"/>
          </a:xfrm>
        </p:spPr>
        <p:txBody>
          <a:bodyPr anchor="ctr">
            <a:normAutofit fontScale="55000" lnSpcReduction="20000"/>
          </a:bodyPr>
          <a:lstStyle/>
          <a:p>
            <a:pPr algn="ctr">
              <a:buFont typeface="Wingdings" charset="2"/>
              <a:buChar char="Ø"/>
            </a:pPr>
            <a:endParaRPr lang="fr-FR" sz="6065" b="1" dirty="0">
              <a:solidFill>
                <a:srgbClr val="0000FF"/>
              </a:solidFill>
            </a:endParaRPr>
          </a:p>
          <a:p>
            <a:pPr>
              <a:buFont typeface="Wingdings" charset="2"/>
              <a:buChar char="Ø"/>
            </a:pPr>
            <a:r>
              <a:rPr lang="fr-FR" sz="6000" dirty="0"/>
              <a:t>L’exigence d’authenticité, comme </a:t>
            </a:r>
            <a:r>
              <a:rPr lang="fr-FR" sz="6000" dirty="0">
                <a:solidFill>
                  <a:srgbClr val="0000FF"/>
                </a:solidFill>
              </a:rPr>
              <a:t>principe général </a:t>
            </a:r>
            <a:r>
              <a:rPr lang="fr-FR" sz="5091" dirty="0"/>
              <a:t>(6.1)</a:t>
            </a:r>
            <a:endParaRPr lang="fr-FR" sz="6000" dirty="0"/>
          </a:p>
          <a:p>
            <a:pPr>
              <a:buNone/>
            </a:pPr>
            <a:endParaRPr lang="en-GB" sz="6000" dirty="0"/>
          </a:p>
          <a:p>
            <a:pPr>
              <a:buFont typeface="Wingdings" charset="2"/>
              <a:buChar char="Ø"/>
            </a:pPr>
            <a:r>
              <a:rPr lang="fr-FR" sz="6000" dirty="0"/>
              <a:t> Première application : la </a:t>
            </a:r>
            <a:r>
              <a:rPr lang="fr-FR" sz="6000" dirty="0">
                <a:solidFill>
                  <a:srgbClr val="0000FF"/>
                </a:solidFill>
              </a:rPr>
              <a:t>libéralité</a:t>
            </a:r>
            <a:r>
              <a:rPr lang="fr-FR" sz="6000" dirty="0"/>
              <a:t> </a:t>
            </a:r>
            <a:r>
              <a:rPr lang="fr-FR" sz="5091" dirty="0"/>
              <a:t>(6.2-4)</a:t>
            </a:r>
            <a:r>
              <a:rPr lang="fr-FR" sz="6000" dirty="0"/>
              <a:t> </a:t>
            </a:r>
            <a:endParaRPr lang="en-GB" sz="6000" dirty="0"/>
          </a:p>
          <a:p>
            <a:pPr>
              <a:buNone/>
            </a:pPr>
            <a:r>
              <a:rPr lang="fr-FR" sz="6000" dirty="0"/>
              <a:t>		</a:t>
            </a:r>
            <a:r>
              <a:rPr lang="fr-FR" sz="5091" dirty="0"/>
              <a:t>La nécessité de la </a:t>
            </a:r>
            <a:r>
              <a:rPr lang="fr-FR" sz="5091" u="sng" dirty="0"/>
              <a:t>discrétion </a:t>
            </a:r>
            <a:r>
              <a:rPr lang="fr-FR" sz="3636" dirty="0"/>
              <a:t>(2a)</a:t>
            </a:r>
            <a:endParaRPr lang="en-GB" sz="5091" dirty="0"/>
          </a:p>
          <a:p>
            <a:pPr>
              <a:buNone/>
            </a:pPr>
            <a:r>
              <a:rPr lang="fr-FR" sz="2182" dirty="0"/>
              <a:t>		</a:t>
            </a:r>
            <a:r>
              <a:rPr lang="fr-FR" sz="5091" dirty="0"/>
              <a:t>Ne pas donner à la manière des </a:t>
            </a:r>
            <a:r>
              <a:rPr lang="fr-FR" sz="5091" u="sng" dirty="0"/>
              <a:t>hypocrites</a:t>
            </a:r>
            <a:r>
              <a:rPr lang="fr-FR" sz="5091" dirty="0"/>
              <a:t> </a:t>
            </a:r>
            <a:r>
              <a:rPr lang="fr-FR" sz="3636" dirty="0"/>
              <a:t>(2b)</a:t>
            </a:r>
            <a:endParaRPr lang="en-GB" sz="3636" dirty="0"/>
          </a:p>
          <a:p>
            <a:pPr>
              <a:buNone/>
            </a:pPr>
            <a:r>
              <a:rPr lang="fr-FR" sz="2182" dirty="0"/>
              <a:t>		</a:t>
            </a:r>
            <a:r>
              <a:rPr lang="fr-FR" sz="5091" dirty="0"/>
              <a:t>La </a:t>
            </a:r>
            <a:r>
              <a:rPr lang="fr-FR" sz="5091" u="sng" dirty="0"/>
              <a:t>bonne manière </a:t>
            </a:r>
            <a:r>
              <a:rPr lang="fr-FR" sz="5091" dirty="0"/>
              <a:t>de pratiquer la libéralité </a:t>
            </a:r>
            <a:r>
              <a:rPr lang="fr-FR" sz="3636" dirty="0"/>
              <a:t>(3-4) </a:t>
            </a:r>
            <a:r>
              <a:rPr lang="fr-FR" sz="5091" dirty="0"/>
              <a:t>	</a:t>
            </a:r>
            <a:endParaRPr lang="en-GB" sz="5091" dirty="0"/>
          </a:p>
          <a:p>
            <a:pPr>
              <a:buNone/>
            </a:pPr>
            <a:endParaRPr lang="en-GB" sz="6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385" decel="100000"/>
                                        <p:tgtEl>
                                          <p:spTgt spid="3">
                                            <p:txEl>
                                              <p:pRg st="1" end="1"/>
                                            </p:txEl>
                                          </p:spTgt>
                                        </p:tgtEl>
                                      </p:cBhvr>
                                    </p:animEffect>
                                    <p:animScale>
                                      <p:cBhvr>
                                        <p:cTn id="8" dur="385" decel="100000"/>
                                        <p:tgtEl>
                                          <p:spTgt spid="3">
                                            <p:txEl>
                                              <p:pRg st="1" end="1"/>
                                            </p:txEl>
                                          </p:spTgt>
                                        </p:tgtEl>
                                      </p:cBhvr>
                                      <p:from x="10000" y="10000"/>
                                      <p:to x="200000" y="450000"/>
                                    </p:animScale>
                                    <p:animScale>
                                      <p:cBhvr>
                                        <p:cTn id="9" dur="615" accel="100000" fill="hold">
                                          <p:stCondLst>
                                            <p:cond delay="385"/>
                                          </p:stCondLst>
                                        </p:cTn>
                                        <p:tgtEl>
                                          <p:spTgt spid="3">
                                            <p:txEl>
                                              <p:pRg st="1" end="1"/>
                                            </p:txEl>
                                          </p:spTgt>
                                        </p:tgtEl>
                                      </p:cBhvr>
                                      <p:from x="200000" y="450000"/>
                                      <p:to x="100000" y="100000"/>
                                    </p:animScale>
                                    <p:set>
                                      <p:cBhvr>
                                        <p:cTn id="10" dur="385" fill="hold"/>
                                        <p:tgtEl>
                                          <p:spTgt spid="3">
                                            <p:txEl>
                                              <p:pRg st="1" end="1"/>
                                            </p:txEl>
                                          </p:spTgt>
                                        </p:tgtEl>
                                        <p:attrNameLst>
                                          <p:attrName>ppt_x</p:attrName>
                                        </p:attrNameLst>
                                      </p:cBhvr>
                                      <p:to>
                                        <p:strVal val="(0.5)"/>
                                      </p:to>
                                    </p:set>
                                    <p:anim from="(0.5)" to="(#ppt_x)" calcmode="lin" valueType="num">
                                      <p:cBhvr>
                                        <p:cTn id="11" dur="615" accel="100000" fill="hold">
                                          <p:stCondLst>
                                            <p:cond delay="385"/>
                                          </p:stCondLst>
                                        </p:cTn>
                                        <p:tgtEl>
                                          <p:spTgt spid="3">
                                            <p:txEl>
                                              <p:pRg st="1" end="1"/>
                                            </p:txEl>
                                          </p:spTgt>
                                        </p:tgtEl>
                                        <p:attrNameLst>
                                          <p:attrName>ppt_x</p:attrName>
                                        </p:attrNameLst>
                                      </p:cBhvr>
                                    </p:anim>
                                    <p:set>
                                      <p:cBhvr>
                                        <p:cTn id="12" dur="385" fill="hold"/>
                                        <p:tgtEl>
                                          <p:spTgt spid="3">
                                            <p:txEl>
                                              <p:pRg st="1" end="1"/>
                                            </p:txEl>
                                          </p:spTgt>
                                        </p:tgtEl>
                                        <p:attrNameLst>
                                          <p:attrName>ppt_y</p:attrName>
                                        </p:attrNameLst>
                                      </p:cBhvr>
                                      <p:to>
                                        <p:strVal val="(#ppt_y+0.4)"/>
                                      </p:to>
                                    </p:set>
                                    <p:anim from="(#ppt_y+0.4)" to="(#ppt_y)" calcmode="lin" valueType="num">
                                      <p:cBhvr>
                                        <p:cTn id="13" dur="615" accel="100000" fill="hold">
                                          <p:stCondLst>
                                            <p:cond delay="385"/>
                                          </p:stCondLst>
                                        </p:cTn>
                                        <p:tgtEl>
                                          <p:spTgt spid="3">
                                            <p:txEl>
                                              <p:pRg st="1" end="1"/>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385" decel="100000"/>
                                        <p:tgtEl>
                                          <p:spTgt spid="3">
                                            <p:txEl>
                                              <p:pRg st="3" end="3"/>
                                            </p:txEl>
                                          </p:spTgt>
                                        </p:tgtEl>
                                      </p:cBhvr>
                                    </p:animEffect>
                                    <p:animScale>
                                      <p:cBhvr>
                                        <p:cTn id="19" dur="385" decel="100000"/>
                                        <p:tgtEl>
                                          <p:spTgt spid="3">
                                            <p:txEl>
                                              <p:pRg st="3" end="3"/>
                                            </p:txEl>
                                          </p:spTgt>
                                        </p:tgtEl>
                                      </p:cBhvr>
                                      <p:from x="10000" y="10000"/>
                                      <p:to x="200000" y="450000"/>
                                    </p:animScale>
                                    <p:animScale>
                                      <p:cBhvr>
                                        <p:cTn id="20" dur="615" accel="100000" fill="hold">
                                          <p:stCondLst>
                                            <p:cond delay="385"/>
                                          </p:stCondLst>
                                        </p:cTn>
                                        <p:tgtEl>
                                          <p:spTgt spid="3">
                                            <p:txEl>
                                              <p:pRg st="3" end="3"/>
                                            </p:txEl>
                                          </p:spTgt>
                                        </p:tgtEl>
                                      </p:cBhvr>
                                      <p:from x="200000" y="450000"/>
                                      <p:to x="100000" y="100000"/>
                                    </p:animScale>
                                    <p:set>
                                      <p:cBhvr>
                                        <p:cTn id="21" dur="385" fill="hold"/>
                                        <p:tgtEl>
                                          <p:spTgt spid="3">
                                            <p:txEl>
                                              <p:pRg st="3" end="3"/>
                                            </p:txEl>
                                          </p:spTgt>
                                        </p:tgtEl>
                                        <p:attrNameLst>
                                          <p:attrName>ppt_x</p:attrName>
                                        </p:attrNameLst>
                                      </p:cBhvr>
                                      <p:to>
                                        <p:strVal val="(0.5)"/>
                                      </p:to>
                                    </p:set>
                                    <p:anim from="(0.5)" to="(#ppt_x)" calcmode="lin" valueType="num">
                                      <p:cBhvr>
                                        <p:cTn id="22" dur="615" accel="100000" fill="hold">
                                          <p:stCondLst>
                                            <p:cond delay="385"/>
                                          </p:stCondLst>
                                        </p:cTn>
                                        <p:tgtEl>
                                          <p:spTgt spid="3">
                                            <p:txEl>
                                              <p:pRg st="3" end="3"/>
                                            </p:txEl>
                                          </p:spTgt>
                                        </p:tgtEl>
                                        <p:attrNameLst>
                                          <p:attrName>ppt_x</p:attrName>
                                        </p:attrNameLst>
                                      </p:cBhvr>
                                    </p:anim>
                                    <p:set>
                                      <p:cBhvr>
                                        <p:cTn id="23" dur="385" fill="hold"/>
                                        <p:tgtEl>
                                          <p:spTgt spid="3">
                                            <p:txEl>
                                              <p:pRg st="3" end="3"/>
                                            </p:txEl>
                                          </p:spTgt>
                                        </p:tgtEl>
                                        <p:attrNameLst>
                                          <p:attrName>ppt_y</p:attrName>
                                        </p:attrNameLst>
                                      </p:cBhvr>
                                      <p:to>
                                        <p:strVal val="(#ppt_y+0.4)"/>
                                      </p:to>
                                    </p:set>
                                    <p:anim from="(#ppt_y+0.4)" to="(#ppt_y)" calcmode="lin" valueType="num">
                                      <p:cBhvr>
                                        <p:cTn id="24" dur="615" accel="100000" fill="hold">
                                          <p:stCondLst>
                                            <p:cond delay="385"/>
                                          </p:stCondLst>
                                        </p:cTn>
                                        <p:tgtEl>
                                          <p:spTgt spid="3">
                                            <p:txEl>
                                              <p:pRg st="3" end="3"/>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385" decel="100000"/>
                                        <p:tgtEl>
                                          <p:spTgt spid="3">
                                            <p:txEl>
                                              <p:pRg st="4" end="4"/>
                                            </p:txEl>
                                          </p:spTgt>
                                        </p:tgtEl>
                                      </p:cBhvr>
                                    </p:animEffect>
                                    <p:animScale>
                                      <p:cBhvr>
                                        <p:cTn id="30" dur="385" decel="100000"/>
                                        <p:tgtEl>
                                          <p:spTgt spid="3">
                                            <p:txEl>
                                              <p:pRg st="4" end="4"/>
                                            </p:txEl>
                                          </p:spTgt>
                                        </p:tgtEl>
                                      </p:cBhvr>
                                      <p:from x="10000" y="10000"/>
                                      <p:to x="200000" y="450000"/>
                                    </p:animScale>
                                    <p:animScale>
                                      <p:cBhvr>
                                        <p:cTn id="31" dur="615" accel="100000" fill="hold">
                                          <p:stCondLst>
                                            <p:cond delay="385"/>
                                          </p:stCondLst>
                                        </p:cTn>
                                        <p:tgtEl>
                                          <p:spTgt spid="3">
                                            <p:txEl>
                                              <p:pRg st="4" end="4"/>
                                            </p:txEl>
                                          </p:spTgt>
                                        </p:tgtEl>
                                      </p:cBhvr>
                                      <p:from x="200000" y="450000"/>
                                      <p:to x="100000" y="100000"/>
                                    </p:animScale>
                                    <p:set>
                                      <p:cBhvr>
                                        <p:cTn id="32" dur="385" fill="hold"/>
                                        <p:tgtEl>
                                          <p:spTgt spid="3">
                                            <p:txEl>
                                              <p:pRg st="4" end="4"/>
                                            </p:txEl>
                                          </p:spTgt>
                                        </p:tgtEl>
                                        <p:attrNameLst>
                                          <p:attrName>ppt_x</p:attrName>
                                        </p:attrNameLst>
                                      </p:cBhvr>
                                      <p:to>
                                        <p:strVal val="(0.5)"/>
                                      </p:to>
                                    </p:set>
                                    <p:anim from="(0.5)" to="(#ppt_x)" calcmode="lin" valueType="num">
                                      <p:cBhvr>
                                        <p:cTn id="33" dur="615" accel="100000" fill="hold">
                                          <p:stCondLst>
                                            <p:cond delay="385"/>
                                          </p:stCondLst>
                                        </p:cTn>
                                        <p:tgtEl>
                                          <p:spTgt spid="3">
                                            <p:txEl>
                                              <p:pRg st="4" end="4"/>
                                            </p:txEl>
                                          </p:spTgt>
                                        </p:tgtEl>
                                        <p:attrNameLst>
                                          <p:attrName>ppt_x</p:attrName>
                                        </p:attrNameLst>
                                      </p:cBhvr>
                                    </p:anim>
                                    <p:set>
                                      <p:cBhvr>
                                        <p:cTn id="34" dur="385" fill="hold"/>
                                        <p:tgtEl>
                                          <p:spTgt spid="3">
                                            <p:txEl>
                                              <p:pRg st="4" end="4"/>
                                            </p:txEl>
                                          </p:spTgt>
                                        </p:tgtEl>
                                        <p:attrNameLst>
                                          <p:attrName>ppt_y</p:attrName>
                                        </p:attrNameLst>
                                      </p:cBhvr>
                                      <p:to>
                                        <p:strVal val="(#ppt_y+0.4)"/>
                                      </p:to>
                                    </p:set>
                                    <p:anim from="(#ppt_y+0.4)" to="(#ppt_y)" calcmode="lin" valueType="num">
                                      <p:cBhvr>
                                        <p:cTn id="35" dur="615" accel="100000" fill="hold">
                                          <p:stCondLst>
                                            <p:cond delay="385"/>
                                          </p:stCondLst>
                                        </p:cTn>
                                        <p:tgtEl>
                                          <p:spTgt spid="3">
                                            <p:txEl>
                                              <p:pRg st="4" end="4"/>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385" decel="100000"/>
                                        <p:tgtEl>
                                          <p:spTgt spid="3">
                                            <p:txEl>
                                              <p:pRg st="5" end="5"/>
                                            </p:txEl>
                                          </p:spTgt>
                                        </p:tgtEl>
                                      </p:cBhvr>
                                    </p:animEffect>
                                    <p:animScale>
                                      <p:cBhvr>
                                        <p:cTn id="41" dur="385" decel="100000"/>
                                        <p:tgtEl>
                                          <p:spTgt spid="3">
                                            <p:txEl>
                                              <p:pRg st="5" end="5"/>
                                            </p:txEl>
                                          </p:spTgt>
                                        </p:tgtEl>
                                      </p:cBhvr>
                                      <p:from x="10000" y="10000"/>
                                      <p:to x="200000" y="450000"/>
                                    </p:animScale>
                                    <p:animScale>
                                      <p:cBhvr>
                                        <p:cTn id="42" dur="615" accel="100000" fill="hold">
                                          <p:stCondLst>
                                            <p:cond delay="385"/>
                                          </p:stCondLst>
                                        </p:cTn>
                                        <p:tgtEl>
                                          <p:spTgt spid="3">
                                            <p:txEl>
                                              <p:pRg st="5" end="5"/>
                                            </p:txEl>
                                          </p:spTgt>
                                        </p:tgtEl>
                                      </p:cBhvr>
                                      <p:from x="200000" y="450000"/>
                                      <p:to x="100000" y="100000"/>
                                    </p:animScale>
                                    <p:set>
                                      <p:cBhvr>
                                        <p:cTn id="43" dur="385" fill="hold"/>
                                        <p:tgtEl>
                                          <p:spTgt spid="3">
                                            <p:txEl>
                                              <p:pRg st="5" end="5"/>
                                            </p:txEl>
                                          </p:spTgt>
                                        </p:tgtEl>
                                        <p:attrNameLst>
                                          <p:attrName>ppt_x</p:attrName>
                                        </p:attrNameLst>
                                      </p:cBhvr>
                                      <p:to>
                                        <p:strVal val="(0.5)"/>
                                      </p:to>
                                    </p:set>
                                    <p:anim from="(0.5)" to="(#ppt_x)" calcmode="lin" valueType="num">
                                      <p:cBhvr>
                                        <p:cTn id="44" dur="615" accel="100000" fill="hold">
                                          <p:stCondLst>
                                            <p:cond delay="385"/>
                                          </p:stCondLst>
                                        </p:cTn>
                                        <p:tgtEl>
                                          <p:spTgt spid="3">
                                            <p:txEl>
                                              <p:pRg st="5" end="5"/>
                                            </p:txEl>
                                          </p:spTgt>
                                        </p:tgtEl>
                                        <p:attrNameLst>
                                          <p:attrName>ppt_x</p:attrName>
                                        </p:attrNameLst>
                                      </p:cBhvr>
                                    </p:anim>
                                    <p:set>
                                      <p:cBhvr>
                                        <p:cTn id="45" dur="385" fill="hold"/>
                                        <p:tgtEl>
                                          <p:spTgt spid="3">
                                            <p:txEl>
                                              <p:pRg st="5" end="5"/>
                                            </p:txEl>
                                          </p:spTgt>
                                        </p:tgtEl>
                                        <p:attrNameLst>
                                          <p:attrName>ppt_y</p:attrName>
                                        </p:attrNameLst>
                                      </p:cBhvr>
                                      <p:to>
                                        <p:strVal val="(#ppt_y+0.4)"/>
                                      </p:to>
                                    </p:set>
                                    <p:anim from="(#ppt_y+0.4)" to="(#ppt_y)" calcmode="lin" valueType="num">
                                      <p:cBhvr>
                                        <p:cTn id="46" dur="615" accel="100000" fill="hold">
                                          <p:stCondLst>
                                            <p:cond delay="385"/>
                                          </p:stCondLst>
                                        </p:cTn>
                                        <p:tgtEl>
                                          <p:spTgt spid="3">
                                            <p:txEl>
                                              <p:pRg st="5" end="5"/>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385" decel="100000"/>
                                        <p:tgtEl>
                                          <p:spTgt spid="3">
                                            <p:txEl>
                                              <p:pRg st="6" end="6"/>
                                            </p:txEl>
                                          </p:spTgt>
                                        </p:tgtEl>
                                      </p:cBhvr>
                                    </p:animEffect>
                                    <p:animScale>
                                      <p:cBhvr>
                                        <p:cTn id="52" dur="385" decel="100000"/>
                                        <p:tgtEl>
                                          <p:spTgt spid="3">
                                            <p:txEl>
                                              <p:pRg st="6" end="6"/>
                                            </p:txEl>
                                          </p:spTgt>
                                        </p:tgtEl>
                                      </p:cBhvr>
                                      <p:from x="10000" y="10000"/>
                                      <p:to x="200000" y="450000"/>
                                    </p:animScale>
                                    <p:animScale>
                                      <p:cBhvr>
                                        <p:cTn id="53" dur="615" accel="100000" fill="hold">
                                          <p:stCondLst>
                                            <p:cond delay="385"/>
                                          </p:stCondLst>
                                        </p:cTn>
                                        <p:tgtEl>
                                          <p:spTgt spid="3">
                                            <p:txEl>
                                              <p:pRg st="6" end="6"/>
                                            </p:txEl>
                                          </p:spTgt>
                                        </p:tgtEl>
                                      </p:cBhvr>
                                      <p:from x="200000" y="450000"/>
                                      <p:to x="100000" y="100000"/>
                                    </p:animScale>
                                    <p:set>
                                      <p:cBhvr>
                                        <p:cTn id="54" dur="385" fill="hold"/>
                                        <p:tgtEl>
                                          <p:spTgt spid="3">
                                            <p:txEl>
                                              <p:pRg st="6" end="6"/>
                                            </p:txEl>
                                          </p:spTgt>
                                        </p:tgtEl>
                                        <p:attrNameLst>
                                          <p:attrName>ppt_x</p:attrName>
                                        </p:attrNameLst>
                                      </p:cBhvr>
                                      <p:to>
                                        <p:strVal val="(0.5)"/>
                                      </p:to>
                                    </p:set>
                                    <p:anim from="(0.5)" to="(#ppt_x)" calcmode="lin" valueType="num">
                                      <p:cBhvr>
                                        <p:cTn id="55" dur="615" accel="100000" fill="hold">
                                          <p:stCondLst>
                                            <p:cond delay="385"/>
                                          </p:stCondLst>
                                        </p:cTn>
                                        <p:tgtEl>
                                          <p:spTgt spid="3">
                                            <p:txEl>
                                              <p:pRg st="6" end="6"/>
                                            </p:txEl>
                                          </p:spTgt>
                                        </p:tgtEl>
                                        <p:attrNameLst>
                                          <p:attrName>ppt_x</p:attrName>
                                        </p:attrNameLst>
                                      </p:cBhvr>
                                    </p:anim>
                                    <p:set>
                                      <p:cBhvr>
                                        <p:cTn id="56" dur="385" fill="hold"/>
                                        <p:tgtEl>
                                          <p:spTgt spid="3">
                                            <p:txEl>
                                              <p:pRg st="6" end="6"/>
                                            </p:txEl>
                                          </p:spTgt>
                                        </p:tgtEl>
                                        <p:attrNameLst>
                                          <p:attrName>ppt_y</p:attrName>
                                        </p:attrNameLst>
                                      </p:cBhvr>
                                      <p:to>
                                        <p:strVal val="(#ppt_y+0.4)"/>
                                      </p:to>
                                    </p:set>
                                    <p:anim from="(#ppt_y+0.4)" to="(#ppt_y)" calcmode="lin" valueType="num">
                                      <p:cBhvr>
                                        <p:cTn id="57" dur="615" accel="100000" fill="hold">
                                          <p:stCondLst>
                                            <p:cond delay="385"/>
                                          </p:stCondLst>
                                        </p:cTn>
                                        <p:tgtEl>
                                          <p:spTgt spid="3">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 6.5  </a:t>
            </a:r>
            <a:r>
              <a:rPr lang="fr-FR" sz="2500" b="0" dirty="0">
                <a:solidFill>
                  <a:srgbClr val="000000"/>
                </a:solidFill>
                <a:latin typeface="Tahoma"/>
                <a:ea typeface="Calibri"/>
              </a:rPr>
              <a:t>Quand vous priez, n’imitez pas ces hypocrites qui aiment à faire leurs prières debout dans les synagogues et à l’angle des rues : ils tiennent à être remarqués par tout le monde. Vraiment, je vous l’assure : leur récompense, ils l’ont d’ores et déjà reçue. </a:t>
            </a:r>
            <a:r>
              <a:rPr lang="fr-FR" sz="2500" b="0" dirty="0">
                <a:solidFill>
                  <a:srgbClr val="FF0000"/>
                </a:solidFill>
                <a:latin typeface="Tahoma"/>
                <a:ea typeface="Calibri"/>
              </a:rPr>
              <a:t>6</a:t>
            </a:r>
            <a:r>
              <a:rPr lang="fr-FR" sz="2500" b="0" dirty="0">
                <a:solidFill>
                  <a:srgbClr val="000000"/>
                </a:solidFill>
                <a:latin typeface="Tahoma"/>
                <a:ea typeface="Calibri"/>
              </a:rPr>
              <a:t>  Mais toi, quand tu veux prier, va dans ta pièce la plus retirée, verrouille ta porte et adresse ta prière à ton Père qui est là dans le lieu secret. Et ton Père, qui voit dans ce lieu secret, te le rendra. </a:t>
            </a:r>
            <a:r>
              <a:rPr lang="fr-FR" sz="2500" b="0" dirty="0">
                <a:solidFill>
                  <a:srgbClr val="FF0000"/>
                </a:solidFill>
                <a:latin typeface="Tahoma"/>
                <a:ea typeface="Calibri"/>
              </a:rPr>
              <a:t>7</a:t>
            </a:r>
            <a:r>
              <a:rPr lang="fr-FR" sz="2500" b="0" dirty="0">
                <a:solidFill>
                  <a:srgbClr val="000000"/>
                </a:solidFill>
                <a:latin typeface="Tahoma"/>
                <a:ea typeface="Calibri"/>
              </a:rPr>
              <a:t>  Dans vos prières, ne rabâchez pas des tas de paroles, à la manière des païens ; ils s’imaginent qu’à force de paroles Dieu les entendra. </a:t>
            </a:r>
            <a:r>
              <a:rPr lang="fr-FR" sz="2500" b="0" dirty="0">
                <a:solidFill>
                  <a:srgbClr val="FF0000"/>
                </a:solidFill>
                <a:latin typeface="Tahoma"/>
                <a:ea typeface="Calibri"/>
              </a:rPr>
              <a:t>8</a:t>
            </a:r>
            <a:r>
              <a:rPr lang="fr-FR" sz="2500" b="0" dirty="0">
                <a:solidFill>
                  <a:srgbClr val="000000"/>
                </a:solidFill>
                <a:latin typeface="Tahoma"/>
                <a:ea typeface="Calibri"/>
              </a:rPr>
              <a:t>  Ne les imitez pas, car votre Père sait ce qu’il vous faut, avant que vous le lui demandiez.</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838200"/>
          </a:xfrm>
        </p:spPr>
        <p:txBody>
          <a:bodyPr anchor="t">
            <a:noAutofit/>
          </a:bodyPr>
          <a:lstStyle/>
          <a:p>
            <a:pPr algn="ctr"/>
            <a:r>
              <a:rPr lang="fr-FR" sz="4000" dirty="0"/>
              <a:t>La spiritualité </a:t>
            </a:r>
            <a:r>
              <a:rPr lang="fr-FR" sz="4800" dirty="0">
                <a:solidFill>
                  <a:srgbClr val="0000FF"/>
                </a:solidFill>
              </a:rPr>
              <a:t>authentique</a:t>
            </a:r>
            <a:r>
              <a:rPr lang="fr-FR" sz="4800" dirty="0">
                <a:solidFill>
                  <a:srgbClr val="FF0000"/>
                </a:solidFill>
              </a:rPr>
              <a:t> </a:t>
            </a:r>
            <a:r>
              <a:rPr lang="fr-FR" sz="2800" dirty="0"/>
              <a:t>(6.1-18)</a:t>
            </a:r>
            <a:endParaRPr lang="fr-FR" sz="4000" dirty="0"/>
          </a:p>
        </p:txBody>
      </p:sp>
      <p:sp>
        <p:nvSpPr>
          <p:cNvPr id="3" name="Espace réservé du contenu 2"/>
          <p:cNvSpPr>
            <a:spLocks noGrp="1"/>
          </p:cNvSpPr>
          <p:nvPr>
            <p:ph idx="1"/>
          </p:nvPr>
        </p:nvSpPr>
        <p:spPr>
          <a:xfrm>
            <a:off x="457200" y="1143000"/>
            <a:ext cx="8229600" cy="5410200"/>
          </a:xfrm>
        </p:spPr>
        <p:txBody>
          <a:bodyPr anchor="ctr">
            <a:normAutofit fontScale="62500" lnSpcReduction="20000"/>
          </a:bodyPr>
          <a:lstStyle/>
          <a:p>
            <a:pPr>
              <a:buNone/>
            </a:pPr>
            <a:r>
              <a:rPr lang="fr-FR" sz="6000" dirty="0"/>
              <a:t> </a:t>
            </a:r>
            <a:endParaRPr lang="en-GB" sz="6000" dirty="0"/>
          </a:p>
          <a:p>
            <a:pPr>
              <a:buNone/>
            </a:pPr>
            <a:r>
              <a:rPr lang="fr-FR" sz="6000" dirty="0"/>
              <a:t> </a:t>
            </a:r>
            <a:r>
              <a:rPr lang="fr-FR" sz="5000" dirty="0"/>
              <a:t>Deuxième application : la </a:t>
            </a:r>
            <a:r>
              <a:rPr lang="fr-FR" sz="5000" dirty="0">
                <a:solidFill>
                  <a:srgbClr val="0000FF"/>
                </a:solidFill>
              </a:rPr>
              <a:t>prière</a:t>
            </a:r>
            <a:r>
              <a:rPr lang="fr-FR" sz="5000" b="1" dirty="0">
                <a:solidFill>
                  <a:srgbClr val="0000FF"/>
                </a:solidFill>
              </a:rPr>
              <a:t> </a:t>
            </a:r>
            <a:r>
              <a:rPr lang="fr-FR" sz="5000" dirty="0"/>
              <a:t>(6.5-8)</a:t>
            </a:r>
            <a:endParaRPr lang="en-GB" sz="5000" dirty="0"/>
          </a:p>
          <a:p>
            <a:pPr>
              <a:buNone/>
            </a:pPr>
            <a:r>
              <a:rPr lang="fr-FR" sz="2000" dirty="0"/>
              <a:t>		</a:t>
            </a:r>
            <a:r>
              <a:rPr lang="fr-FR" sz="5000" dirty="0"/>
              <a:t>Ne pas prier à la manière des </a:t>
            </a:r>
            <a:r>
              <a:rPr lang="fr-FR" sz="5000" u="sng" dirty="0"/>
              <a:t>hypocrites </a:t>
            </a:r>
            <a:r>
              <a:rPr lang="fr-FR" sz="3200" dirty="0"/>
              <a:t>(5)</a:t>
            </a:r>
            <a:endParaRPr lang="en-GB" sz="5000" dirty="0"/>
          </a:p>
          <a:p>
            <a:pPr>
              <a:buNone/>
            </a:pPr>
            <a:r>
              <a:rPr lang="fr-FR" sz="2000" dirty="0"/>
              <a:t>		</a:t>
            </a:r>
            <a:r>
              <a:rPr lang="fr-FR" sz="5000" dirty="0"/>
              <a:t>La </a:t>
            </a:r>
            <a:r>
              <a:rPr lang="fr-FR" sz="5053" u="sng" dirty="0"/>
              <a:t>bonne manière </a:t>
            </a:r>
            <a:r>
              <a:rPr lang="fr-FR" sz="5000" dirty="0"/>
              <a:t>de pratiquer la prière </a:t>
            </a:r>
            <a:r>
              <a:rPr lang="fr-FR" sz="3200" dirty="0"/>
              <a:t>(6)</a:t>
            </a:r>
            <a:endParaRPr lang="en-GB" sz="3200" dirty="0"/>
          </a:p>
          <a:p>
            <a:pPr>
              <a:buNone/>
            </a:pPr>
            <a:r>
              <a:rPr lang="fr-FR" sz="5000" dirty="0"/>
              <a:t>		Ne pas prier à la manière des </a:t>
            </a:r>
            <a:r>
              <a:rPr lang="fr-FR" sz="5053" u="sng" dirty="0"/>
              <a:t>païens</a:t>
            </a:r>
            <a:r>
              <a:rPr lang="fr-FR" sz="5000" dirty="0"/>
              <a:t> </a:t>
            </a:r>
            <a:r>
              <a:rPr lang="fr-FR" sz="3200" dirty="0"/>
              <a:t>(7-8)</a:t>
            </a:r>
            <a:endParaRPr lang="en-GB" sz="3200" dirty="0"/>
          </a:p>
          <a:p>
            <a:pPr>
              <a:buNone/>
            </a:pPr>
            <a:r>
              <a:rPr lang="fr-FR" sz="5000" dirty="0"/>
              <a:t> </a:t>
            </a:r>
            <a:endParaRPr lang="en-GB" sz="5000" dirty="0"/>
          </a:p>
          <a:p>
            <a:pPr>
              <a:buNone/>
            </a:pPr>
            <a:r>
              <a:rPr lang="fr-FR" sz="5000" dirty="0"/>
              <a:t>Le Notre Père, comme </a:t>
            </a:r>
            <a:r>
              <a:rPr lang="fr-FR" sz="5053" dirty="0">
                <a:solidFill>
                  <a:srgbClr val="0000FF"/>
                </a:solidFill>
              </a:rPr>
              <a:t>prière type </a:t>
            </a:r>
            <a:r>
              <a:rPr lang="fr-FR" sz="5000" dirty="0"/>
              <a:t>(6.9-13)</a:t>
            </a:r>
            <a:endParaRPr lang="en-GB" sz="5000" dirty="0"/>
          </a:p>
          <a:p>
            <a:pPr>
              <a:buNone/>
            </a:pPr>
            <a:r>
              <a:rPr lang="fr-FR" sz="5000" dirty="0"/>
              <a:t> </a:t>
            </a:r>
            <a:endParaRPr lang="en-GB" sz="5000"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90">
                                          <p:stCondLst>
                                            <p:cond delay="0"/>
                                          </p:stCondLst>
                                        </p:cTn>
                                        <p:tgtEl>
                                          <p:spTgt spid="3">
                                            <p:txEl>
                                              <p:pRg st="1" end="1"/>
                                            </p:txEl>
                                          </p:spTgt>
                                        </p:tgtEl>
                                      </p:cBhvr>
                                    </p:animEffect>
                                    <p:anim calcmode="lin" valueType="num">
                                      <p:cBhvr>
                                        <p:cTn id="26"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1" end="1"/>
                                            </p:txEl>
                                          </p:spTgt>
                                        </p:tgtEl>
                                      </p:cBhvr>
                                      <p:to x="100000" y="60000"/>
                                    </p:animScale>
                                    <p:animScale>
                                      <p:cBhvr>
                                        <p:cTn id="32" dur="83" decel="50000">
                                          <p:stCondLst>
                                            <p:cond delay="338"/>
                                          </p:stCondLst>
                                        </p:cTn>
                                        <p:tgtEl>
                                          <p:spTgt spid="3">
                                            <p:txEl>
                                              <p:pRg st="1" end="1"/>
                                            </p:txEl>
                                          </p:spTgt>
                                        </p:tgtEl>
                                      </p:cBhvr>
                                      <p:to x="100000" y="100000"/>
                                    </p:animScale>
                                    <p:animScale>
                                      <p:cBhvr>
                                        <p:cTn id="33" dur="13">
                                          <p:stCondLst>
                                            <p:cond delay="656"/>
                                          </p:stCondLst>
                                        </p:cTn>
                                        <p:tgtEl>
                                          <p:spTgt spid="3">
                                            <p:txEl>
                                              <p:pRg st="1" end="1"/>
                                            </p:txEl>
                                          </p:spTgt>
                                        </p:tgtEl>
                                      </p:cBhvr>
                                      <p:to x="100000" y="80000"/>
                                    </p:animScale>
                                    <p:animScale>
                                      <p:cBhvr>
                                        <p:cTn id="34" dur="83" decel="50000">
                                          <p:stCondLst>
                                            <p:cond delay="669"/>
                                          </p:stCondLst>
                                        </p:cTn>
                                        <p:tgtEl>
                                          <p:spTgt spid="3">
                                            <p:txEl>
                                              <p:pRg st="1" end="1"/>
                                            </p:txEl>
                                          </p:spTgt>
                                        </p:tgtEl>
                                      </p:cBhvr>
                                      <p:to x="100000" y="100000"/>
                                    </p:animScale>
                                    <p:animScale>
                                      <p:cBhvr>
                                        <p:cTn id="35" dur="13">
                                          <p:stCondLst>
                                            <p:cond delay="821"/>
                                          </p:stCondLst>
                                        </p:cTn>
                                        <p:tgtEl>
                                          <p:spTgt spid="3">
                                            <p:txEl>
                                              <p:pRg st="1" end="1"/>
                                            </p:txEl>
                                          </p:spTgt>
                                        </p:tgtEl>
                                      </p:cBhvr>
                                      <p:to x="100000" y="90000"/>
                                    </p:animScale>
                                    <p:animScale>
                                      <p:cBhvr>
                                        <p:cTn id="36" dur="83" decel="50000">
                                          <p:stCondLst>
                                            <p:cond delay="834"/>
                                          </p:stCondLst>
                                        </p:cTn>
                                        <p:tgtEl>
                                          <p:spTgt spid="3">
                                            <p:txEl>
                                              <p:pRg st="1" end="1"/>
                                            </p:txEl>
                                          </p:spTgt>
                                        </p:tgtEl>
                                      </p:cBhvr>
                                      <p:to x="100000" y="100000"/>
                                    </p:animScale>
                                    <p:animScale>
                                      <p:cBhvr>
                                        <p:cTn id="37" dur="13">
                                          <p:stCondLst>
                                            <p:cond delay="904"/>
                                          </p:stCondLst>
                                        </p:cTn>
                                        <p:tgtEl>
                                          <p:spTgt spid="3">
                                            <p:txEl>
                                              <p:pRg st="1" end="1"/>
                                            </p:txEl>
                                          </p:spTgt>
                                        </p:tgtEl>
                                      </p:cBhvr>
                                      <p:to x="100000" y="95000"/>
                                    </p:animScale>
                                    <p:animScale>
                                      <p:cBhvr>
                                        <p:cTn id="38" dur="83" decel="50000">
                                          <p:stCondLst>
                                            <p:cond delay="917"/>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290">
                                          <p:stCondLst>
                                            <p:cond delay="0"/>
                                          </p:stCondLst>
                                        </p:cTn>
                                        <p:tgtEl>
                                          <p:spTgt spid="3">
                                            <p:txEl>
                                              <p:pRg st="2" end="2"/>
                                            </p:txEl>
                                          </p:spTgt>
                                        </p:tgtEl>
                                      </p:cBhvr>
                                    </p:animEffect>
                                    <p:anim calcmode="lin" valueType="num">
                                      <p:cBhvr>
                                        <p:cTn id="44"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2" end="2"/>
                                            </p:txEl>
                                          </p:spTgt>
                                        </p:tgtEl>
                                      </p:cBhvr>
                                      <p:to x="100000" y="60000"/>
                                    </p:animScale>
                                    <p:animScale>
                                      <p:cBhvr>
                                        <p:cTn id="50" dur="83" decel="50000">
                                          <p:stCondLst>
                                            <p:cond delay="338"/>
                                          </p:stCondLst>
                                        </p:cTn>
                                        <p:tgtEl>
                                          <p:spTgt spid="3">
                                            <p:txEl>
                                              <p:pRg st="2" end="2"/>
                                            </p:txEl>
                                          </p:spTgt>
                                        </p:tgtEl>
                                      </p:cBhvr>
                                      <p:to x="100000" y="100000"/>
                                    </p:animScale>
                                    <p:animScale>
                                      <p:cBhvr>
                                        <p:cTn id="51" dur="13">
                                          <p:stCondLst>
                                            <p:cond delay="656"/>
                                          </p:stCondLst>
                                        </p:cTn>
                                        <p:tgtEl>
                                          <p:spTgt spid="3">
                                            <p:txEl>
                                              <p:pRg st="2" end="2"/>
                                            </p:txEl>
                                          </p:spTgt>
                                        </p:tgtEl>
                                      </p:cBhvr>
                                      <p:to x="100000" y="80000"/>
                                    </p:animScale>
                                    <p:animScale>
                                      <p:cBhvr>
                                        <p:cTn id="52" dur="83" decel="50000">
                                          <p:stCondLst>
                                            <p:cond delay="669"/>
                                          </p:stCondLst>
                                        </p:cTn>
                                        <p:tgtEl>
                                          <p:spTgt spid="3">
                                            <p:txEl>
                                              <p:pRg st="2" end="2"/>
                                            </p:txEl>
                                          </p:spTgt>
                                        </p:tgtEl>
                                      </p:cBhvr>
                                      <p:to x="100000" y="100000"/>
                                    </p:animScale>
                                    <p:animScale>
                                      <p:cBhvr>
                                        <p:cTn id="53" dur="13">
                                          <p:stCondLst>
                                            <p:cond delay="821"/>
                                          </p:stCondLst>
                                        </p:cTn>
                                        <p:tgtEl>
                                          <p:spTgt spid="3">
                                            <p:txEl>
                                              <p:pRg st="2" end="2"/>
                                            </p:txEl>
                                          </p:spTgt>
                                        </p:tgtEl>
                                      </p:cBhvr>
                                      <p:to x="100000" y="90000"/>
                                    </p:animScale>
                                    <p:animScale>
                                      <p:cBhvr>
                                        <p:cTn id="54" dur="83" decel="50000">
                                          <p:stCondLst>
                                            <p:cond delay="834"/>
                                          </p:stCondLst>
                                        </p:cTn>
                                        <p:tgtEl>
                                          <p:spTgt spid="3">
                                            <p:txEl>
                                              <p:pRg st="2" end="2"/>
                                            </p:txEl>
                                          </p:spTgt>
                                        </p:tgtEl>
                                      </p:cBhvr>
                                      <p:to x="100000" y="100000"/>
                                    </p:animScale>
                                    <p:animScale>
                                      <p:cBhvr>
                                        <p:cTn id="55" dur="13">
                                          <p:stCondLst>
                                            <p:cond delay="904"/>
                                          </p:stCondLst>
                                        </p:cTn>
                                        <p:tgtEl>
                                          <p:spTgt spid="3">
                                            <p:txEl>
                                              <p:pRg st="2" end="2"/>
                                            </p:txEl>
                                          </p:spTgt>
                                        </p:tgtEl>
                                      </p:cBhvr>
                                      <p:to x="100000" y="95000"/>
                                    </p:animScale>
                                    <p:animScale>
                                      <p:cBhvr>
                                        <p:cTn id="56" dur="83" decel="50000">
                                          <p:stCondLst>
                                            <p:cond delay="917"/>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290">
                                          <p:stCondLst>
                                            <p:cond delay="0"/>
                                          </p:stCondLst>
                                        </p:cTn>
                                        <p:tgtEl>
                                          <p:spTgt spid="3">
                                            <p:txEl>
                                              <p:pRg st="3" end="3"/>
                                            </p:txEl>
                                          </p:spTgt>
                                        </p:tgtEl>
                                      </p:cBhvr>
                                    </p:animEffect>
                                    <p:anim calcmode="lin" valueType="num">
                                      <p:cBhvr>
                                        <p:cTn id="62"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3" end="3"/>
                                            </p:txEl>
                                          </p:spTgt>
                                        </p:tgtEl>
                                      </p:cBhvr>
                                      <p:to x="100000" y="60000"/>
                                    </p:animScale>
                                    <p:animScale>
                                      <p:cBhvr>
                                        <p:cTn id="68" dur="83" decel="50000">
                                          <p:stCondLst>
                                            <p:cond delay="338"/>
                                          </p:stCondLst>
                                        </p:cTn>
                                        <p:tgtEl>
                                          <p:spTgt spid="3">
                                            <p:txEl>
                                              <p:pRg st="3" end="3"/>
                                            </p:txEl>
                                          </p:spTgt>
                                        </p:tgtEl>
                                      </p:cBhvr>
                                      <p:to x="100000" y="100000"/>
                                    </p:animScale>
                                    <p:animScale>
                                      <p:cBhvr>
                                        <p:cTn id="69" dur="13">
                                          <p:stCondLst>
                                            <p:cond delay="656"/>
                                          </p:stCondLst>
                                        </p:cTn>
                                        <p:tgtEl>
                                          <p:spTgt spid="3">
                                            <p:txEl>
                                              <p:pRg st="3" end="3"/>
                                            </p:txEl>
                                          </p:spTgt>
                                        </p:tgtEl>
                                      </p:cBhvr>
                                      <p:to x="100000" y="80000"/>
                                    </p:animScale>
                                    <p:animScale>
                                      <p:cBhvr>
                                        <p:cTn id="70" dur="83" decel="50000">
                                          <p:stCondLst>
                                            <p:cond delay="669"/>
                                          </p:stCondLst>
                                        </p:cTn>
                                        <p:tgtEl>
                                          <p:spTgt spid="3">
                                            <p:txEl>
                                              <p:pRg st="3" end="3"/>
                                            </p:txEl>
                                          </p:spTgt>
                                        </p:tgtEl>
                                      </p:cBhvr>
                                      <p:to x="100000" y="100000"/>
                                    </p:animScale>
                                    <p:animScale>
                                      <p:cBhvr>
                                        <p:cTn id="71" dur="13">
                                          <p:stCondLst>
                                            <p:cond delay="821"/>
                                          </p:stCondLst>
                                        </p:cTn>
                                        <p:tgtEl>
                                          <p:spTgt spid="3">
                                            <p:txEl>
                                              <p:pRg st="3" end="3"/>
                                            </p:txEl>
                                          </p:spTgt>
                                        </p:tgtEl>
                                      </p:cBhvr>
                                      <p:to x="100000" y="90000"/>
                                    </p:animScale>
                                    <p:animScale>
                                      <p:cBhvr>
                                        <p:cTn id="72" dur="83" decel="50000">
                                          <p:stCondLst>
                                            <p:cond delay="834"/>
                                          </p:stCondLst>
                                        </p:cTn>
                                        <p:tgtEl>
                                          <p:spTgt spid="3">
                                            <p:txEl>
                                              <p:pRg st="3" end="3"/>
                                            </p:txEl>
                                          </p:spTgt>
                                        </p:tgtEl>
                                      </p:cBhvr>
                                      <p:to x="100000" y="100000"/>
                                    </p:animScale>
                                    <p:animScale>
                                      <p:cBhvr>
                                        <p:cTn id="73" dur="13">
                                          <p:stCondLst>
                                            <p:cond delay="904"/>
                                          </p:stCondLst>
                                        </p:cTn>
                                        <p:tgtEl>
                                          <p:spTgt spid="3">
                                            <p:txEl>
                                              <p:pRg st="3" end="3"/>
                                            </p:txEl>
                                          </p:spTgt>
                                        </p:tgtEl>
                                      </p:cBhvr>
                                      <p:to x="100000" y="95000"/>
                                    </p:animScale>
                                    <p:animScale>
                                      <p:cBhvr>
                                        <p:cTn id="74" dur="83" decel="50000">
                                          <p:stCondLst>
                                            <p:cond delay="917"/>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290">
                                          <p:stCondLst>
                                            <p:cond delay="0"/>
                                          </p:stCondLst>
                                        </p:cTn>
                                        <p:tgtEl>
                                          <p:spTgt spid="3">
                                            <p:txEl>
                                              <p:pRg st="4" end="4"/>
                                            </p:txEl>
                                          </p:spTgt>
                                        </p:tgtEl>
                                      </p:cBhvr>
                                    </p:animEffect>
                                    <p:anim calcmode="lin" valueType="num">
                                      <p:cBhvr>
                                        <p:cTn id="80"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13">
                                          <p:stCondLst>
                                            <p:cond delay="325"/>
                                          </p:stCondLst>
                                        </p:cTn>
                                        <p:tgtEl>
                                          <p:spTgt spid="3">
                                            <p:txEl>
                                              <p:pRg st="4" end="4"/>
                                            </p:txEl>
                                          </p:spTgt>
                                        </p:tgtEl>
                                      </p:cBhvr>
                                      <p:to x="100000" y="60000"/>
                                    </p:animScale>
                                    <p:animScale>
                                      <p:cBhvr>
                                        <p:cTn id="86" dur="83" decel="50000">
                                          <p:stCondLst>
                                            <p:cond delay="338"/>
                                          </p:stCondLst>
                                        </p:cTn>
                                        <p:tgtEl>
                                          <p:spTgt spid="3">
                                            <p:txEl>
                                              <p:pRg st="4" end="4"/>
                                            </p:txEl>
                                          </p:spTgt>
                                        </p:tgtEl>
                                      </p:cBhvr>
                                      <p:to x="100000" y="100000"/>
                                    </p:animScale>
                                    <p:animScale>
                                      <p:cBhvr>
                                        <p:cTn id="87" dur="13">
                                          <p:stCondLst>
                                            <p:cond delay="656"/>
                                          </p:stCondLst>
                                        </p:cTn>
                                        <p:tgtEl>
                                          <p:spTgt spid="3">
                                            <p:txEl>
                                              <p:pRg st="4" end="4"/>
                                            </p:txEl>
                                          </p:spTgt>
                                        </p:tgtEl>
                                      </p:cBhvr>
                                      <p:to x="100000" y="80000"/>
                                    </p:animScale>
                                    <p:animScale>
                                      <p:cBhvr>
                                        <p:cTn id="88" dur="83" decel="50000">
                                          <p:stCondLst>
                                            <p:cond delay="669"/>
                                          </p:stCondLst>
                                        </p:cTn>
                                        <p:tgtEl>
                                          <p:spTgt spid="3">
                                            <p:txEl>
                                              <p:pRg st="4" end="4"/>
                                            </p:txEl>
                                          </p:spTgt>
                                        </p:tgtEl>
                                      </p:cBhvr>
                                      <p:to x="100000" y="100000"/>
                                    </p:animScale>
                                    <p:animScale>
                                      <p:cBhvr>
                                        <p:cTn id="89" dur="13">
                                          <p:stCondLst>
                                            <p:cond delay="821"/>
                                          </p:stCondLst>
                                        </p:cTn>
                                        <p:tgtEl>
                                          <p:spTgt spid="3">
                                            <p:txEl>
                                              <p:pRg st="4" end="4"/>
                                            </p:txEl>
                                          </p:spTgt>
                                        </p:tgtEl>
                                      </p:cBhvr>
                                      <p:to x="100000" y="90000"/>
                                    </p:animScale>
                                    <p:animScale>
                                      <p:cBhvr>
                                        <p:cTn id="90" dur="83" decel="50000">
                                          <p:stCondLst>
                                            <p:cond delay="834"/>
                                          </p:stCondLst>
                                        </p:cTn>
                                        <p:tgtEl>
                                          <p:spTgt spid="3">
                                            <p:txEl>
                                              <p:pRg st="4" end="4"/>
                                            </p:txEl>
                                          </p:spTgt>
                                        </p:tgtEl>
                                      </p:cBhvr>
                                      <p:to x="100000" y="100000"/>
                                    </p:animScale>
                                    <p:animScale>
                                      <p:cBhvr>
                                        <p:cTn id="91" dur="13">
                                          <p:stCondLst>
                                            <p:cond delay="904"/>
                                          </p:stCondLst>
                                        </p:cTn>
                                        <p:tgtEl>
                                          <p:spTgt spid="3">
                                            <p:txEl>
                                              <p:pRg st="4" end="4"/>
                                            </p:txEl>
                                          </p:spTgt>
                                        </p:tgtEl>
                                      </p:cBhvr>
                                      <p:to x="100000" y="95000"/>
                                    </p:animScale>
                                    <p:animScale>
                                      <p:cBhvr>
                                        <p:cTn id="92" dur="83" decel="50000">
                                          <p:stCondLst>
                                            <p:cond delay="917"/>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290">
                                          <p:stCondLst>
                                            <p:cond delay="0"/>
                                          </p:stCondLst>
                                        </p:cTn>
                                        <p:tgtEl>
                                          <p:spTgt spid="3">
                                            <p:txEl>
                                              <p:pRg st="5" end="5"/>
                                            </p:txEl>
                                          </p:spTgt>
                                        </p:tgtEl>
                                      </p:cBhvr>
                                    </p:animEffect>
                                    <p:anim calcmode="lin" valueType="num">
                                      <p:cBhvr>
                                        <p:cTn id="98" dur="911"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13">
                                          <p:stCondLst>
                                            <p:cond delay="325"/>
                                          </p:stCondLst>
                                        </p:cTn>
                                        <p:tgtEl>
                                          <p:spTgt spid="3">
                                            <p:txEl>
                                              <p:pRg st="5" end="5"/>
                                            </p:txEl>
                                          </p:spTgt>
                                        </p:tgtEl>
                                      </p:cBhvr>
                                      <p:to x="100000" y="60000"/>
                                    </p:animScale>
                                    <p:animScale>
                                      <p:cBhvr>
                                        <p:cTn id="104" dur="83" decel="50000">
                                          <p:stCondLst>
                                            <p:cond delay="338"/>
                                          </p:stCondLst>
                                        </p:cTn>
                                        <p:tgtEl>
                                          <p:spTgt spid="3">
                                            <p:txEl>
                                              <p:pRg st="5" end="5"/>
                                            </p:txEl>
                                          </p:spTgt>
                                        </p:tgtEl>
                                      </p:cBhvr>
                                      <p:to x="100000" y="100000"/>
                                    </p:animScale>
                                    <p:animScale>
                                      <p:cBhvr>
                                        <p:cTn id="105" dur="13">
                                          <p:stCondLst>
                                            <p:cond delay="656"/>
                                          </p:stCondLst>
                                        </p:cTn>
                                        <p:tgtEl>
                                          <p:spTgt spid="3">
                                            <p:txEl>
                                              <p:pRg st="5" end="5"/>
                                            </p:txEl>
                                          </p:spTgt>
                                        </p:tgtEl>
                                      </p:cBhvr>
                                      <p:to x="100000" y="80000"/>
                                    </p:animScale>
                                    <p:animScale>
                                      <p:cBhvr>
                                        <p:cTn id="106" dur="83" decel="50000">
                                          <p:stCondLst>
                                            <p:cond delay="669"/>
                                          </p:stCondLst>
                                        </p:cTn>
                                        <p:tgtEl>
                                          <p:spTgt spid="3">
                                            <p:txEl>
                                              <p:pRg st="5" end="5"/>
                                            </p:txEl>
                                          </p:spTgt>
                                        </p:tgtEl>
                                      </p:cBhvr>
                                      <p:to x="100000" y="100000"/>
                                    </p:animScale>
                                    <p:animScale>
                                      <p:cBhvr>
                                        <p:cTn id="107" dur="13">
                                          <p:stCondLst>
                                            <p:cond delay="821"/>
                                          </p:stCondLst>
                                        </p:cTn>
                                        <p:tgtEl>
                                          <p:spTgt spid="3">
                                            <p:txEl>
                                              <p:pRg st="5" end="5"/>
                                            </p:txEl>
                                          </p:spTgt>
                                        </p:tgtEl>
                                      </p:cBhvr>
                                      <p:to x="100000" y="90000"/>
                                    </p:animScale>
                                    <p:animScale>
                                      <p:cBhvr>
                                        <p:cTn id="108" dur="83" decel="50000">
                                          <p:stCondLst>
                                            <p:cond delay="834"/>
                                          </p:stCondLst>
                                        </p:cTn>
                                        <p:tgtEl>
                                          <p:spTgt spid="3">
                                            <p:txEl>
                                              <p:pRg st="5" end="5"/>
                                            </p:txEl>
                                          </p:spTgt>
                                        </p:tgtEl>
                                      </p:cBhvr>
                                      <p:to x="100000" y="100000"/>
                                    </p:animScale>
                                    <p:animScale>
                                      <p:cBhvr>
                                        <p:cTn id="109" dur="13">
                                          <p:stCondLst>
                                            <p:cond delay="904"/>
                                          </p:stCondLst>
                                        </p:cTn>
                                        <p:tgtEl>
                                          <p:spTgt spid="3">
                                            <p:txEl>
                                              <p:pRg st="5" end="5"/>
                                            </p:txEl>
                                          </p:spTgt>
                                        </p:tgtEl>
                                      </p:cBhvr>
                                      <p:to x="100000" y="95000"/>
                                    </p:animScale>
                                    <p:animScale>
                                      <p:cBhvr>
                                        <p:cTn id="110" dur="83" decel="50000">
                                          <p:stCondLst>
                                            <p:cond delay="917"/>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290">
                                          <p:stCondLst>
                                            <p:cond delay="0"/>
                                          </p:stCondLst>
                                        </p:cTn>
                                        <p:tgtEl>
                                          <p:spTgt spid="3">
                                            <p:txEl>
                                              <p:pRg st="6" end="6"/>
                                            </p:txEl>
                                          </p:spTgt>
                                        </p:tgtEl>
                                      </p:cBhvr>
                                    </p:animEffect>
                                    <p:anim calcmode="lin" valueType="num">
                                      <p:cBhvr>
                                        <p:cTn id="116" dur="911"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332"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332" tmFilter="0, 0; 0.125,0.2665; 0.25,0.4; 0.375,0.465; 0.5,0.5;  0.625,0.535; 0.75,0.6; 0.875,0.7335; 1,1">
                                          <p:stCondLst>
                                            <p:cond delay="332"/>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166" tmFilter="0, 0; 0.125,0.2665; 0.25,0.4; 0.375,0.465; 0.5,0.5;  0.625,0.535; 0.75,0.6; 0.875,0.7335; 1,1">
                                          <p:stCondLst>
                                            <p:cond delay="662"/>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82" tmFilter="0, 0; 0.125,0.2665; 0.25,0.4; 0.375,0.465; 0.5,0.5;  0.625,0.535; 0.75,0.6; 0.875,0.7335; 1,1">
                                          <p:stCondLst>
                                            <p:cond delay="828"/>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13">
                                          <p:stCondLst>
                                            <p:cond delay="325"/>
                                          </p:stCondLst>
                                        </p:cTn>
                                        <p:tgtEl>
                                          <p:spTgt spid="3">
                                            <p:txEl>
                                              <p:pRg st="6" end="6"/>
                                            </p:txEl>
                                          </p:spTgt>
                                        </p:tgtEl>
                                      </p:cBhvr>
                                      <p:to x="100000" y="60000"/>
                                    </p:animScale>
                                    <p:animScale>
                                      <p:cBhvr>
                                        <p:cTn id="122" dur="83" decel="50000">
                                          <p:stCondLst>
                                            <p:cond delay="338"/>
                                          </p:stCondLst>
                                        </p:cTn>
                                        <p:tgtEl>
                                          <p:spTgt spid="3">
                                            <p:txEl>
                                              <p:pRg st="6" end="6"/>
                                            </p:txEl>
                                          </p:spTgt>
                                        </p:tgtEl>
                                      </p:cBhvr>
                                      <p:to x="100000" y="100000"/>
                                    </p:animScale>
                                    <p:animScale>
                                      <p:cBhvr>
                                        <p:cTn id="123" dur="13">
                                          <p:stCondLst>
                                            <p:cond delay="656"/>
                                          </p:stCondLst>
                                        </p:cTn>
                                        <p:tgtEl>
                                          <p:spTgt spid="3">
                                            <p:txEl>
                                              <p:pRg st="6" end="6"/>
                                            </p:txEl>
                                          </p:spTgt>
                                        </p:tgtEl>
                                      </p:cBhvr>
                                      <p:to x="100000" y="80000"/>
                                    </p:animScale>
                                    <p:animScale>
                                      <p:cBhvr>
                                        <p:cTn id="124" dur="83" decel="50000">
                                          <p:stCondLst>
                                            <p:cond delay="669"/>
                                          </p:stCondLst>
                                        </p:cTn>
                                        <p:tgtEl>
                                          <p:spTgt spid="3">
                                            <p:txEl>
                                              <p:pRg st="6" end="6"/>
                                            </p:txEl>
                                          </p:spTgt>
                                        </p:tgtEl>
                                      </p:cBhvr>
                                      <p:to x="100000" y="100000"/>
                                    </p:animScale>
                                    <p:animScale>
                                      <p:cBhvr>
                                        <p:cTn id="125" dur="13">
                                          <p:stCondLst>
                                            <p:cond delay="821"/>
                                          </p:stCondLst>
                                        </p:cTn>
                                        <p:tgtEl>
                                          <p:spTgt spid="3">
                                            <p:txEl>
                                              <p:pRg st="6" end="6"/>
                                            </p:txEl>
                                          </p:spTgt>
                                        </p:tgtEl>
                                      </p:cBhvr>
                                      <p:to x="100000" y="90000"/>
                                    </p:animScale>
                                    <p:animScale>
                                      <p:cBhvr>
                                        <p:cTn id="126" dur="83" decel="50000">
                                          <p:stCondLst>
                                            <p:cond delay="834"/>
                                          </p:stCondLst>
                                        </p:cTn>
                                        <p:tgtEl>
                                          <p:spTgt spid="3">
                                            <p:txEl>
                                              <p:pRg st="6" end="6"/>
                                            </p:txEl>
                                          </p:spTgt>
                                        </p:tgtEl>
                                      </p:cBhvr>
                                      <p:to x="100000" y="100000"/>
                                    </p:animScale>
                                    <p:animScale>
                                      <p:cBhvr>
                                        <p:cTn id="127" dur="13">
                                          <p:stCondLst>
                                            <p:cond delay="904"/>
                                          </p:stCondLst>
                                        </p:cTn>
                                        <p:tgtEl>
                                          <p:spTgt spid="3">
                                            <p:txEl>
                                              <p:pRg st="6" end="6"/>
                                            </p:txEl>
                                          </p:spTgt>
                                        </p:tgtEl>
                                      </p:cBhvr>
                                      <p:to x="100000" y="95000"/>
                                    </p:animScale>
                                    <p:animScale>
                                      <p:cBhvr>
                                        <p:cTn id="128" dur="83" decel="50000">
                                          <p:stCondLst>
                                            <p:cond delay="917"/>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290">
                                          <p:stCondLst>
                                            <p:cond delay="0"/>
                                          </p:stCondLst>
                                        </p:cTn>
                                        <p:tgtEl>
                                          <p:spTgt spid="3">
                                            <p:txEl>
                                              <p:pRg st="7" end="7"/>
                                            </p:txEl>
                                          </p:spTgt>
                                        </p:tgtEl>
                                      </p:cBhvr>
                                    </p:animEffect>
                                    <p:anim calcmode="lin" valueType="num">
                                      <p:cBhvr>
                                        <p:cTn id="134" dur="911"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332"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332" tmFilter="0, 0; 0.125,0.2665; 0.25,0.4; 0.375,0.465; 0.5,0.5;  0.625,0.535; 0.75,0.6; 0.875,0.7335; 1,1">
                                          <p:stCondLst>
                                            <p:cond delay="332"/>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166" tmFilter="0, 0; 0.125,0.2665; 0.25,0.4; 0.375,0.465; 0.5,0.5;  0.625,0.535; 0.75,0.6; 0.875,0.7335; 1,1">
                                          <p:stCondLst>
                                            <p:cond delay="662"/>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82" tmFilter="0, 0; 0.125,0.2665; 0.25,0.4; 0.375,0.465; 0.5,0.5;  0.625,0.535; 0.75,0.6; 0.875,0.7335; 1,1">
                                          <p:stCondLst>
                                            <p:cond delay="828"/>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13">
                                          <p:stCondLst>
                                            <p:cond delay="325"/>
                                          </p:stCondLst>
                                        </p:cTn>
                                        <p:tgtEl>
                                          <p:spTgt spid="3">
                                            <p:txEl>
                                              <p:pRg st="7" end="7"/>
                                            </p:txEl>
                                          </p:spTgt>
                                        </p:tgtEl>
                                      </p:cBhvr>
                                      <p:to x="100000" y="60000"/>
                                    </p:animScale>
                                    <p:animScale>
                                      <p:cBhvr>
                                        <p:cTn id="140" dur="83" decel="50000">
                                          <p:stCondLst>
                                            <p:cond delay="338"/>
                                          </p:stCondLst>
                                        </p:cTn>
                                        <p:tgtEl>
                                          <p:spTgt spid="3">
                                            <p:txEl>
                                              <p:pRg st="7" end="7"/>
                                            </p:txEl>
                                          </p:spTgt>
                                        </p:tgtEl>
                                      </p:cBhvr>
                                      <p:to x="100000" y="100000"/>
                                    </p:animScale>
                                    <p:animScale>
                                      <p:cBhvr>
                                        <p:cTn id="141" dur="13">
                                          <p:stCondLst>
                                            <p:cond delay="656"/>
                                          </p:stCondLst>
                                        </p:cTn>
                                        <p:tgtEl>
                                          <p:spTgt spid="3">
                                            <p:txEl>
                                              <p:pRg st="7" end="7"/>
                                            </p:txEl>
                                          </p:spTgt>
                                        </p:tgtEl>
                                      </p:cBhvr>
                                      <p:to x="100000" y="80000"/>
                                    </p:animScale>
                                    <p:animScale>
                                      <p:cBhvr>
                                        <p:cTn id="142" dur="83" decel="50000">
                                          <p:stCondLst>
                                            <p:cond delay="669"/>
                                          </p:stCondLst>
                                        </p:cTn>
                                        <p:tgtEl>
                                          <p:spTgt spid="3">
                                            <p:txEl>
                                              <p:pRg st="7" end="7"/>
                                            </p:txEl>
                                          </p:spTgt>
                                        </p:tgtEl>
                                      </p:cBhvr>
                                      <p:to x="100000" y="100000"/>
                                    </p:animScale>
                                    <p:animScale>
                                      <p:cBhvr>
                                        <p:cTn id="143" dur="13">
                                          <p:stCondLst>
                                            <p:cond delay="821"/>
                                          </p:stCondLst>
                                        </p:cTn>
                                        <p:tgtEl>
                                          <p:spTgt spid="3">
                                            <p:txEl>
                                              <p:pRg st="7" end="7"/>
                                            </p:txEl>
                                          </p:spTgt>
                                        </p:tgtEl>
                                      </p:cBhvr>
                                      <p:to x="100000" y="90000"/>
                                    </p:animScale>
                                    <p:animScale>
                                      <p:cBhvr>
                                        <p:cTn id="144" dur="83" decel="50000">
                                          <p:stCondLst>
                                            <p:cond delay="834"/>
                                          </p:stCondLst>
                                        </p:cTn>
                                        <p:tgtEl>
                                          <p:spTgt spid="3">
                                            <p:txEl>
                                              <p:pRg st="7" end="7"/>
                                            </p:txEl>
                                          </p:spTgt>
                                        </p:tgtEl>
                                      </p:cBhvr>
                                      <p:to x="100000" y="100000"/>
                                    </p:animScale>
                                    <p:animScale>
                                      <p:cBhvr>
                                        <p:cTn id="145" dur="13">
                                          <p:stCondLst>
                                            <p:cond delay="904"/>
                                          </p:stCondLst>
                                        </p:cTn>
                                        <p:tgtEl>
                                          <p:spTgt spid="3">
                                            <p:txEl>
                                              <p:pRg st="7" end="7"/>
                                            </p:txEl>
                                          </p:spTgt>
                                        </p:tgtEl>
                                      </p:cBhvr>
                                      <p:to x="100000" y="95000"/>
                                    </p:animScale>
                                    <p:animScale>
                                      <p:cBhvr>
                                        <p:cTn id="146" dur="83" decel="50000">
                                          <p:stCondLst>
                                            <p:cond delay="917"/>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1143000"/>
          </a:xfrm>
        </p:spPr>
        <p:txBody>
          <a:bodyPr>
            <a:normAutofit/>
          </a:bodyPr>
          <a:lstStyle/>
          <a:p>
            <a:pPr algn="ctr"/>
            <a:r>
              <a:rPr lang="fr-FR" sz="6000" dirty="0">
                <a:effectLst>
                  <a:outerShdw blurRad="38100" dist="38100" dir="2700000" algn="tl">
                    <a:srgbClr val="000000">
                      <a:alpha val="43137"/>
                    </a:srgbClr>
                  </a:outerShdw>
                </a:effectLst>
              </a:rPr>
              <a:t>Les </a:t>
            </a:r>
            <a:r>
              <a:rPr lang="fr-FR" sz="6600" dirty="0">
                <a:solidFill>
                  <a:srgbClr val="0000FF"/>
                </a:solidFill>
                <a:effectLst>
                  <a:outerShdw blurRad="38100" dist="38100" dir="2700000" algn="tl">
                    <a:srgbClr val="000000">
                      <a:alpha val="43137"/>
                    </a:srgbClr>
                  </a:outerShdw>
                </a:effectLst>
              </a:rPr>
              <a:t>béatitudes</a:t>
            </a:r>
            <a:r>
              <a:rPr lang="fr-FR" sz="6600" dirty="0">
                <a:solidFill>
                  <a:srgbClr val="FF0000"/>
                </a:solidFill>
                <a:effectLst>
                  <a:outerShdw blurRad="38100" dist="38100" dir="2700000" algn="tl">
                    <a:srgbClr val="000000">
                      <a:alpha val="43137"/>
                    </a:srgbClr>
                  </a:outerShdw>
                </a:effectLst>
              </a:rPr>
              <a:t> </a:t>
            </a:r>
            <a:r>
              <a:rPr lang="fr-FR" sz="4000" dirty="0">
                <a:effectLst>
                  <a:outerShdw blurRad="38100" dist="38100" dir="2700000" algn="tl">
                    <a:srgbClr val="000000">
                      <a:alpha val="43137"/>
                    </a:srgbClr>
                  </a:outerShdw>
                </a:effectLst>
              </a:rPr>
              <a:t>(Mt 5.3-12)  </a:t>
            </a:r>
            <a:endParaRPr lang="fr-FR" sz="60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857364"/>
            <a:ext cx="8229600" cy="4467236"/>
          </a:xfrm>
        </p:spPr>
        <p:txBody>
          <a:bodyPr anchor="ctr">
            <a:normAutofit/>
          </a:bodyPr>
          <a:lstStyle/>
          <a:p>
            <a:pPr algn="ctr">
              <a:buFont typeface="Wingdings" pitchFamily="2" charset="2"/>
              <a:buChar char="Ø"/>
            </a:pPr>
            <a:r>
              <a:rPr lang="fr-FR" sz="4000" dirty="0">
                <a:solidFill>
                  <a:srgbClr val="0000FF"/>
                </a:solidFill>
                <a:effectLst>
                  <a:outerShdw blurRad="38100" dist="38100" dir="2700000" algn="tl">
                    <a:srgbClr val="000000">
                      <a:alpha val="43137"/>
                    </a:srgbClr>
                  </a:outerShdw>
                </a:effectLst>
              </a:rPr>
              <a:t>Heureux</a:t>
            </a:r>
            <a:r>
              <a:rPr lang="fr-FR" sz="4000" dirty="0">
                <a:effectLst>
                  <a:outerShdw blurRad="38100" dist="38100" dir="2700000" algn="tl">
                    <a:srgbClr val="000000">
                      <a:alpha val="43137"/>
                    </a:srgbClr>
                  </a:outerShdw>
                </a:effectLst>
              </a:rPr>
              <a:t>, béni et privilégié</a:t>
            </a:r>
          </a:p>
          <a:p>
            <a:pPr algn="ctr">
              <a:buFont typeface="Wingdings" pitchFamily="2" charset="2"/>
              <a:buChar char="Ø"/>
            </a:pPr>
            <a:r>
              <a:rPr lang="fr-FR" sz="4000" dirty="0">
                <a:effectLst>
                  <a:outerShdw blurRad="38100" dist="38100" dir="2700000" algn="tl">
                    <a:srgbClr val="000000">
                      <a:alpha val="43137"/>
                    </a:srgbClr>
                  </a:outerShdw>
                </a:effectLst>
              </a:rPr>
              <a:t>Huit qualités </a:t>
            </a:r>
            <a:r>
              <a:rPr lang="fr-FR" sz="4000" dirty="0">
                <a:solidFill>
                  <a:srgbClr val="0000FF"/>
                </a:solidFill>
                <a:effectLst>
                  <a:outerShdw blurRad="38100" dist="38100" dir="2700000" algn="tl">
                    <a:srgbClr val="000000">
                      <a:alpha val="43137"/>
                    </a:srgbClr>
                  </a:outerShdw>
                </a:effectLst>
              </a:rPr>
              <a:t>morales</a:t>
            </a:r>
          </a:p>
          <a:p>
            <a:pPr algn="ctr">
              <a:buFont typeface="Wingdings" pitchFamily="2" charset="2"/>
              <a:buChar char="Ø"/>
            </a:pPr>
            <a:r>
              <a:rPr lang="fr-FR" sz="4000" dirty="0">
                <a:effectLst>
                  <a:outerShdw blurRad="38100" dist="38100" dir="2700000" algn="tl">
                    <a:srgbClr val="000000">
                      <a:alpha val="43137"/>
                    </a:srgbClr>
                  </a:outerShdw>
                </a:effectLst>
              </a:rPr>
              <a:t>Un </a:t>
            </a:r>
            <a:r>
              <a:rPr lang="fr-FR" sz="4000" dirty="0">
                <a:solidFill>
                  <a:srgbClr val="0000FF"/>
                </a:solidFill>
                <a:effectLst>
                  <a:outerShdw blurRad="38100" dist="38100" dir="2700000" algn="tl">
                    <a:srgbClr val="000000">
                      <a:alpha val="43137"/>
                    </a:srgbClr>
                  </a:outerShdw>
                </a:effectLst>
              </a:rPr>
              <a:t>tout</a:t>
            </a:r>
            <a:r>
              <a:rPr lang="fr-FR" sz="4000" dirty="0">
                <a:effectLst>
                  <a:outerShdw blurRad="38100" dist="38100" dir="2700000" algn="tl">
                    <a:srgbClr val="000000">
                      <a:alpha val="43137"/>
                    </a:srgbClr>
                  </a:outerShdw>
                </a:effectLst>
              </a:rPr>
              <a:t> indissociable</a:t>
            </a:r>
          </a:p>
          <a:p>
            <a:pPr algn="ctr">
              <a:buFont typeface="Wingdings" pitchFamily="2" charset="2"/>
              <a:buChar char="Ø"/>
            </a:pPr>
            <a:r>
              <a:rPr lang="fr-FR" sz="4000" dirty="0">
                <a:effectLst>
                  <a:outerShdw blurRad="38100" dist="38100" dir="2700000" algn="tl">
                    <a:srgbClr val="000000">
                      <a:alpha val="43137"/>
                    </a:srgbClr>
                  </a:outerShdw>
                </a:effectLst>
              </a:rPr>
              <a:t>Sept </a:t>
            </a:r>
            <a:r>
              <a:rPr lang="fr-FR" sz="4000" dirty="0">
                <a:solidFill>
                  <a:srgbClr val="0000FF"/>
                </a:solidFill>
                <a:effectLst>
                  <a:outerShdw blurRad="38100" dist="38100" dir="2700000" algn="tl">
                    <a:srgbClr val="000000">
                      <a:alpha val="43137"/>
                    </a:srgbClr>
                  </a:outerShdw>
                </a:effectLst>
              </a:rPr>
              <a:t>promesses</a:t>
            </a:r>
          </a:p>
          <a:p>
            <a:pPr algn="ctr">
              <a:buFont typeface="Wingdings" pitchFamily="2" charset="2"/>
              <a:buChar char="Ø"/>
            </a:pPr>
            <a:r>
              <a:rPr lang="fr-FR" sz="4000" dirty="0">
                <a:effectLst>
                  <a:outerShdw blurRad="38100" dist="38100" dir="2700000" algn="tl">
                    <a:srgbClr val="000000">
                      <a:alpha val="43137"/>
                    </a:srgbClr>
                  </a:outerShdw>
                </a:effectLst>
              </a:rPr>
              <a:t>La </a:t>
            </a:r>
            <a:r>
              <a:rPr lang="fr-FR" sz="4000" dirty="0">
                <a:solidFill>
                  <a:srgbClr val="0000FF"/>
                </a:solidFill>
                <a:effectLst>
                  <a:outerShdw blurRad="38100" dist="38100" dir="2700000" algn="tl">
                    <a:srgbClr val="000000">
                      <a:alpha val="43137"/>
                    </a:srgbClr>
                  </a:outerShdw>
                </a:effectLst>
              </a:rPr>
              <a:t>contre-culture </a:t>
            </a:r>
            <a:r>
              <a:rPr lang="fr-FR" sz="4000" dirty="0">
                <a:effectLst>
                  <a:outerShdw blurRad="38100" dist="38100" dir="2700000" algn="tl">
                    <a:srgbClr val="000000">
                      <a:alpha val="43137"/>
                    </a:srgbClr>
                  </a:outerShdw>
                </a:effectLst>
              </a:rPr>
              <a:t>chrétienne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fontScale="90000"/>
          </a:bodyPr>
          <a:lstStyle/>
          <a:p>
            <a:pPr algn="ctr"/>
            <a:r>
              <a:rPr lang="fr-FR" sz="2800" b="0" dirty="0">
                <a:solidFill>
                  <a:srgbClr val="FF0000"/>
                </a:solidFill>
                <a:latin typeface="Tahoma"/>
                <a:ea typeface="Calibri"/>
              </a:rPr>
              <a:t>Mt 6.9 </a:t>
            </a:r>
            <a:r>
              <a:rPr lang="fr-FR" sz="3333" b="0" dirty="0">
                <a:solidFill>
                  <a:srgbClr val="000000"/>
                </a:solidFill>
                <a:latin typeface="Tahoma"/>
                <a:ea typeface="Calibri"/>
              </a:rPr>
              <a:t>Priez donc ainsi : Notre Père, toi qui es dapour Dieu, </a:t>
            </a:r>
            <a:r>
              <a:rPr lang="fr-FR" sz="2800" b="0" dirty="0">
                <a:solidFill>
                  <a:srgbClr val="FF0000"/>
                </a:solidFill>
                <a:latin typeface="Tahoma"/>
                <a:ea typeface="Calibri"/>
              </a:rPr>
              <a:t>10</a:t>
            </a:r>
            <a:r>
              <a:rPr lang="fr-FR" sz="3333" b="0" dirty="0">
                <a:solidFill>
                  <a:srgbClr val="000000"/>
                </a:solidFill>
                <a:latin typeface="Tahoma"/>
                <a:ea typeface="Calibri"/>
              </a:rPr>
              <a:t>  que ton règne vienne, que ta volonté soit faite, et tout cela, sur la terre comme au ciel. </a:t>
            </a:r>
            <a:r>
              <a:rPr lang="fr-FR" sz="2800" b="0" dirty="0">
                <a:solidFill>
                  <a:srgbClr val="FF0000"/>
                </a:solidFill>
                <a:latin typeface="Tahoma"/>
                <a:ea typeface="Calibri"/>
              </a:rPr>
              <a:t>11</a:t>
            </a:r>
            <a:r>
              <a:rPr lang="fr-FR" sz="3333" b="0" dirty="0">
                <a:solidFill>
                  <a:srgbClr val="000000"/>
                </a:solidFill>
                <a:latin typeface="Tahoma"/>
                <a:ea typeface="Calibri"/>
              </a:rPr>
              <a:t>  Donne–nous aujourd’hui le pain dont nous avons besoin, </a:t>
            </a:r>
            <a:r>
              <a:rPr lang="fr-FR" sz="2800" b="0" dirty="0">
                <a:solidFill>
                  <a:srgbClr val="FF0000"/>
                </a:solidFill>
                <a:latin typeface="Tahoma"/>
                <a:ea typeface="Calibri"/>
              </a:rPr>
              <a:t>12</a:t>
            </a:r>
            <a:r>
              <a:rPr lang="fr-FR" sz="3333" b="0" dirty="0">
                <a:solidFill>
                  <a:srgbClr val="000000"/>
                </a:solidFill>
                <a:latin typeface="Tahoma"/>
                <a:ea typeface="Calibri"/>
              </a:rPr>
              <a:t>  pardonne–nous nos torts envers toi comme nous pardonnons nous–mêmes les torts des autres envers nous. </a:t>
            </a:r>
            <a:r>
              <a:rPr lang="fr-FR" sz="2800" b="0" dirty="0">
                <a:solidFill>
                  <a:srgbClr val="FF0000"/>
                </a:solidFill>
                <a:latin typeface="Tahoma"/>
                <a:ea typeface="Calibri"/>
              </a:rPr>
              <a:t>13</a:t>
            </a:r>
            <a:r>
              <a:rPr lang="fr-FR" sz="3333" b="0" dirty="0">
                <a:solidFill>
                  <a:srgbClr val="000000"/>
                </a:solidFill>
                <a:latin typeface="Tahoma"/>
                <a:ea typeface="Calibri"/>
              </a:rPr>
              <a:t>  Garde–nous de céder à la tentation, et surtout, délivre–nous du diable. Car à toi appartiennent le règne et la puissance et la gloire à jamais. ns les cieux, que tu sois reconnu </a:t>
            </a:r>
            <a:br>
              <a:rPr lang="fr-FR" sz="2800" dirty="0">
                <a:solidFill>
                  <a:srgbClr val="000000"/>
                </a:solidFill>
                <a:latin typeface="Tahoma"/>
                <a:ea typeface="Calibri"/>
              </a:rPr>
            </a:br>
            <a:endParaRPr lang="fr-FR" sz="2800" dirty="0"/>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b">
            <a:normAutofit fontScale="90000"/>
          </a:bodyPr>
          <a:lstStyle/>
          <a:p>
            <a:pPr algn="ctr"/>
            <a:r>
              <a:rPr lang="fr-FR" sz="2800" b="0" dirty="0">
                <a:solidFill>
                  <a:srgbClr val="FF0000"/>
                </a:solidFill>
                <a:latin typeface="Tahoma"/>
                <a:ea typeface="Calibri"/>
              </a:rPr>
              <a:t>Mt 6.14  </a:t>
            </a:r>
            <a:r>
              <a:rPr lang="fr-FR" sz="2800" b="0" dirty="0">
                <a:solidFill>
                  <a:srgbClr val="000000"/>
                </a:solidFill>
                <a:latin typeface="Tahoma"/>
                <a:ea typeface="Calibri"/>
              </a:rPr>
              <a:t>En effet, si vous pardonnez aux autres leurs fautes, votre Père céleste vous pardonnera aussi. </a:t>
            </a:r>
            <a:r>
              <a:rPr lang="fr-FR" sz="2800" b="0" dirty="0">
                <a:solidFill>
                  <a:srgbClr val="FF0000"/>
                </a:solidFill>
                <a:latin typeface="Tahoma"/>
                <a:ea typeface="Calibri"/>
              </a:rPr>
              <a:t>15</a:t>
            </a:r>
            <a:r>
              <a:rPr lang="fr-FR" sz="2800" b="0" dirty="0">
                <a:solidFill>
                  <a:srgbClr val="000000"/>
                </a:solidFill>
                <a:latin typeface="Tahoma"/>
                <a:ea typeface="Calibri"/>
              </a:rPr>
              <a:t>  Mais si vous ne pardonnez pas aux hommes, votre Père ne vous pardonnera pas non plus vos fautes.</a:t>
            </a:r>
            <a:br>
              <a:rPr lang="fr-FR" sz="2800" b="0" dirty="0">
                <a:solidFill>
                  <a:srgbClr val="000000"/>
                </a:solidFill>
                <a:latin typeface="Tahoma"/>
                <a:ea typeface="Calibri"/>
              </a:rPr>
            </a:br>
            <a:r>
              <a:rPr lang="fr-FR" sz="2800" b="0" dirty="0">
                <a:solidFill>
                  <a:srgbClr val="FF0000"/>
                </a:solidFill>
                <a:latin typeface="Tahoma"/>
                <a:ea typeface="Calibri"/>
              </a:rPr>
              <a:t>16</a:t>
            </a:r>
            <a:r>
              <a:rPr lang="fr-FR" sz="2800" b="0" dirty="0">
                <a:solidFill>
                  <a:srgbClr val="000000"/>
                </a:solidFill>
                <a:latin typeface="Tahoma"/>
                <a:ea typeface="Calibri"/>
              </a:rPr>
              <a:t> – Lorsque vous jeûnez, n’ayez pas, comme les hypocrites, une mine triste. Pour bien montrer à tout le monde qu’ils jeûnent, ils prennent des visages défaits. Vraiment, je vous l’assure : leur récompense, ils l’ont d’ores et déjà reçue ! </a:t>
            </a:r>
            <a:r>
              <a:rPr lang="fr-FR" sz="2800" b="0" dirty="0">
                <a:solidFill>
                  <a:srgbClr val="FF0000"/>
                </a:solidFill>
                <a:latin typeface="Tahoma"/>
                <a:ea typeface="Calibri"/>
              </a:rPr>
              <a:t>17</a:t>
            </a:r>
            <a:r>
              <a:rPr lang="fr-FR" sz="2800" b="0" dirty="0">
                <a:solidFill>
                  <a:srgbClr val="000000"/>
                </a:solidFill>
                <a:latin typeface="Tahoma"/>
                <a:ea typeface="Calibri"/>
              </a:rPr>
              <a:t>  Toi, au contraire, si tu veux jeûner, parfume tes cheveux et lave ton visage </a:t>
            </a:r>
            <a:r>
              <a:rPr lang="fr-FR" sz="2800" b="0" dirty="0">
                <a:solidFill>
                  <a:srgbClr val="FF0000"/>
                </a:solidFill>
                <a:latin typeface="Tahoma"/>
                <a:ea typeface="Calibri"/>
              </a:rPr>
              <a:t>18</a:t>
            </a:r>
            <a:r>
              <a:rPr lang="fr-FR" sz="2800" b="0" dirty="0">
                <a:solidFill>
                  <a:srgbClr val="000000"/>
                </a:solidFill>
                <a:latin typeface="Tahoma"/>
                <a:ea typeface="Calibri"/>
              </a:rPr>
              <a:t>  pour que personne ne se rende compte que tu es en train de jeûner. Que ce soit un secret entre toi et ton Père qui est là dans le lieu secret. Alors ton Père, qui voit ce qui se fait en secret, te le rendra.</a:t>
            </a:r>
            <a:br>
              <a:rPr lang="fr-FR" sz="2800" dirty="0">
                <a:solidFill>
                  <a:srgbClr val="000000"/>
                </a:solidFill>
                <a:latin typeface="Tahoma"/>
                <a:ea typeface="Calibri"/>
              </a:rPr>
            </a:br>
            <a:br>
              <a:rPr lang="fr-FR" sz="2800" dirty="0">
                <a:solidFill>
                  <a:srgbClr val="000000"/>
                </a:solidFill>
                <a:latin typeface="Tahoma"/>
                <a:ea typeface="Calibri"/>
              </a:rPr>
            </a:br>
            <a:endParaRPr lang="fr-FR" sz="2800" dirty="0"/>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838200"/>
          </a:xfrm>
        </p:spPr>
        <p:txBody>
          <a:bodyPr anchor="t">
            <a:noAutofit/>
          </a:bodyPr>
          <a:lstStyle/>
          <a:p>
            <a:pPr algn="ctr"/>
            <a:r>
              <a:rPr lang="fr-FR" sz="4000" dirty="0"/>
              <a:t>La spiritualité </a:t>
            </a:r>
            <a:r>
              <a:rPr lang="fr-FR" sz="4800" dirty="0">
                <a:solidFill>
                  <a:srgbClr val="0000FF"/>
                </a:solidFill>
              </a:rPr>
              <a:t>authentique</a:t>
            </a:r>
            <a:r>
              <a:rPr lang="fr-FR" sz="4800" dirty="0">
                <a:solidFill>
                  <a:srgbClr val="FF0000"/>
                </a:solidFill>
              </a:rPr>
              <a:t> </a:t>
            </a:r>
            <a:r>
              <a:rPr lang="fr-FR" sz="2800" dirty="0"/>
              <a:t>(6.1-18)</a:t>
            </a:r>
            <a:endParaRPr lang="fr-FR" sz="4000" dirty="0"/>
          </a:p>
        </p:txBody>
      </p:sp>
      <p:sp>
        <p:nvSpPr>
          <p:cNvPr id="3" name="Espace réservé du contenu 2"/>
          <p:cNvSpPr>
            <a:spLocks noGrp="1"/>
          </p:cNvSpPr>
          <p:nvPr>
            <p:ph idx="1"/>
          </p:nvPr>
        </p:nvSpPr>
        <p:spPr>
          <a:xfrm>
            <a:off x="457200" y="1143000"/>
            <a:ext cx="8229600" cy="5410200"/>
          </a:xfrm>
        </p:spPr>
        <p:txBody>
          <a:bodyPr anchor="ctr">
            <a:normAutofit fontScale="70000" lnSpcReduction="20000"/>
          </a:bodyPr>
          <a:lstStyle/>
          <a:p>
            <a:pPr>
              <a:buNone/>
            </a:pPr>
            <a:r>
              <a:rPr lang="fr-FR" sz="6000" dirty="0"/>
              <a:t> </a:t>
            </a:r>
            <a:endParaRPr lang="en-GB" sz="6000" dirty="0"/>
          </a:p>
          <a:p>
            <a:pPr>
              <a:buNone/>
            </a:pPr>
            <a:r>
              <a:rPr lang="fr-FR" sz="5000" dirty="0"/>
              <a:t>L’exigence du </a:t>
            </a:r>
            <a:r>
              <a:rPr lang="fr-FR" sz="5053" dirty="0">
                <a:solidFill>
                  <a:srgbClr val="0000FF"/>
                </a:solidFill>
              </a:rPr>
              <a:t>pardon</a:t>
            </a:r>
            <a:r>
              <a:rPr lang="fr-FR" sz="5000" dirty="0"/>
              <a:t>, préalable à l’exaucement </a:t>
            </a:r>
            <a:r>
              <a:rPr lang="fr-FR" sz="4000" dirty="0"/>
              <a:t>(6.14-15)</a:t>
            </a:r>
            <a:endParaRPr lang="en-GB" sz="5000" dirty="0"/>
          </a:p>
          <a:p>
            <a:pPr>
              <a:buNone/>
            </a:pPr>
            <a:r>
              <a:rPr lang="fr-FR" sz="5000" dirty="0"/>
              <a:t> </a:t>
            </a:r>
            <a:endParaRPr lang="en-GB" sz="5000" dirty="0"/>
          </a:p>
          <a:p>
            <a:pPr>
              <a:buNone/>
            </a:pPr>
            <a:r>
              <a:rPr lang="fr-FR" sz="5000" dirty="0"/>
              <a:t>Troisième application : le </a:t>
            </a:r>
            <a:r>
              <a:rPr lang="fr-FR" sz="5053" dirty="0">
                <a:solidFill>
                  <a:srgbClr val="0000FF"/>
                </a:solidFill>
              </a:rPr>
              <a:t>jeûne</a:t>
            </a:r>
            <a:r>
              <a:rPr lang="fr-FR" sz="5000" dirty="0"/>
              <a:t> </a:t>
            </a:r>
            <a:r>
              <a:rPr lang="fr-FR" sz="4000" dirty="0"/>
              <a:t>(6.16-18)</a:t>
            </a:r>
            <a:endParaRPr lang="en-GB" sz="4000" dirty="0"/>
          </a:p>
          <a:p>
            <a:pPr>
              <a:buNone/>
            </a:pPr>
            <a:r>
              <a:rPr lang="fr-FR" sz="5000" dirty="0"/>
              <a:t> </a:t>
            </a:r>
            <a:r>
              <a:rPr lang="en-GB" sz="5000" dirty="0"/>
              <a:t>		- </a:t>
            </a:r>
            <a:r>
              <a:rPr lang="fr-FR" sz="5000" dirty="0"/>
              <a:t>Ne pas jeûner à la manière des </a:t>
            </a:r>
            <a:r>
              <a:rPr lang="fr-FR" sz="5053" u="sng" dirty="0"/>
              <a:t>hypocrites</a:t>
            </a:r>
            <a:r>
              <a:rPr lang="fr-FR" sz="5000" dirty="0"/>
              <a:t> </a:t>
            </a:r>
            <a:r>
              <a:rPr lang="fr-FR" sz="3429" dirty="0"/>
              <a:t>(16)</a:t>
            </a:r>
            <a:endParaRPr lang="fr-FR" sz="5000" dirty="0"/>
          </a:p>
          <a:p>
            <a:pPr>
              <a:buNone/>
            </a:pPr>
            <a:r>
              <a:rPr lang="fr-FR" sz="5000" dirty="0"/>
              <a:t>		- La </a:t>
            </a:r>
            <a:r>
              <a:rPr lang="fr-FR" sz="5053" u="sng" dirty="0"/>
              <a:t>bonne manière </a:t>
            </a:r>
            <a:r>
              <a:rPr lang="fr-FR" sz="5000" dirty="0"/>
              <a:t>de pratiquer le jeûne </a:t>
            </a:r>
            <a:r>
              <a:rPr lang="fr-FR" sz="3429" dirty="0"/>
              <a:t>(17-18)</a:t>
            </a:r>
            <a:endParaRPr lang="en-GB" sz="3429" dirty="0"/>
          </a:p>
          <a:p>
            <a:pPr algn="ctr">
              <a:buFont typeface="Wingdings" pitchFamily="2"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t>1 </a:t>
            </a:r>
            <a:r>
              <a:rPr lang="fr-FR" sz="7000" dirty="0"/>
              <a:t>- </a:t>
            </a:r>
            <a:r>
              <a:rPr lang="fr-FR" sz="6500" b="1" dirty="0"/>
              <a:t>Le</a:t>
            </a:r>
            <a:r>
              <a:rPr lang="fr-FR" sz="6500" dirty="0"/>
              <a:t> </a:t>
            </a:r>
            <a:r>
              <a:rPr lang="fr-FR" sz="6500" b="1" dirty="0">
                <a:solidFill>
                  <a:srgbClr val="FF0000"/>
                </a:solidFill>
              </a:rPr>
              <a:t>profil </a:t>
            </a:r>
            <a:r>
              <a:rPr lang="fr-FR" sz="6500" b="1" dirty="0"/>
              <a:t>du chrétien</a:t>
            </a:r>
            <a:r>
              <a:rPr lang="fr-FR" sz="5895" dirty="0"/>
              <a:t> </a:t>
            </a:r>
          </a:p>
          <a:p>
            <a:pPr>
              <a:buNone/>
            </a:pPr>
            <a:r>
              <a:rPr lang="fr-FR" sz="5895" dirty="0"/>
              <a:t>			une question de </a:t>
            </a:r>
            <a:r>
              <a:rPr lang="fr-FR" sz="5895" b="1" i="1" dirty="0">
                <a:solidFill>
                  <a:srgbClr val="0000FF"/>
                </a:solidFill>
              </a:rPr>
              <a:t>caractère</a:t>
            </a:r>
            <a:r>
              <a:rPr lang="fr-FR" sz="5895" b="1" dirty="0">
                <a:solidFill>
                  <a:srgbClr val="0000FF"/>
                </a:solidFill>
              </a:rPr>
              <a:t> </a:t>
            </a:r>
            <a:r>
              <a:rPr lang="fr-FR" sz="5895" dirty="0"/>
              <a:t>(Mt 5.3-12)</a:t>
            </a:r>
            <a:endParaRPr lang="en-GB" sz="5895" dirty="0"/>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effectLst>
                  <a:glow rad="101600">
                    <a:srgbClr val="FFFF00">
                      <a:alpha val="75000"/>
                    </a:srgbClr>
                  </a:glow>
                </a:effectLst>
              </a:rPr>
              <a:t>4 - </a:t>
            </a:r>
            <a:r>
              <a:rPr lang="fr-FR" sz="6500" b="1" dirty="0">
                <a:effectLst>
                  <a:glow rad="101600">
                    <a:srgbClr val="FFFF00">
                      <a:alpha val="75000"/>
                    </a:srgbClr>
                  </a:glow>
                </a:effectLst>
              </a:rPr>
              <a:t>La </a:t>
            </a:r>
            <a:r>
              <a:rPr lang="fr-FR" sz="6500" b="1" dirty="0">
                <a:solidFill>
                  <a:srgbClr val="FF0000"/>
                </a:solidFill>
                <a:effectLst>
                  <a:glow rad="101600">
                    <a:srgbClr val="FFFF00">
                      <a:alpha val="75000"/>
                    </a:srgbClr>
                  </a:glow>
                </a:effectLst>
              </a:rPr>
              <a:t>spiritualité</a:t>
            </a:r>
            <a:r>
              <a:rPr lang="fr-FR" sz="6500" b="1" dirty="0">
                <a:effectLst>
                  <a:glow rad="101600">
                    <a:srgbClr val="FFFF00">
                      <a:alpha val="75000"/>
                    </a:srgbClr>
                  </a:glow>
                </a:effectLst>
              </a:rPr>
              <a:t> du chrétien</a:t>
            </a:r>
          </a:p>
          <a:p>
            <a:pPr>
              <a:buNone/>
            </a:pPr>
            <a:r>
              <a:rPr lang="fr-FR" sz="5895" b="1" dirty="0">
                <a:effectLst>
                  <a:glow rad="101600">
                    <a:srgbClr val="FFFF00">
                      <a:alpha val="75000"/>
                    </a:srgbClr>
                  </a:glow>
                </a:effectLst>
              </a:rPr>
              <a:t>			</a:t>
            </a:r>
            <a:r>
              <a:rPr lang="fr-FR" sz="5895" dirty="0">
                <a:effectLst>
                  <a:glow rad="101600">
                    <a:srgbClr val="FFFF00">
                      <a:alpha val="75000"/>
                    </a:srgbClr>
                  </a:glow>
                </a:effectLst>
              </a:rPr>
              <a:t>une question </a:t>
            </a:r>
            <a:r>
              <a:rPr lang="fr-FR" sz="5895" b="1" i="1" dirty="0">
                <a:solidFill>
                  <a:srgbClr val="0000FF"/>
                </a:solidFill>
                <a:effectLst>
                  <a:glow rad="101600">
                    <a:srgbClr val="FFFF00">
                      <a:alpha val="75000"/>
                    </a:srgbClr>
                  </a:glow>
                </a:effectLst>
              </a:rPr>
              <a:t>d’authenticité</a:t>
            </a:r>
            <a:r>
              <a:rPr lang="fr-FR" sz="5895" dirty="0">
                <a:effectLst>
                  <a:glow rad="101600">
                    <a:srgbClr val="FFFF00">
                      <a:alpha val="75000"/>
                    </a:srgbClr>
                  </a:glow>
                </a:effectLst>
              </a:rPr>
              <a:t> (Mt 6.1-18) </a:t>
            </a:r>
            <a:endParaRPr lang="en-GB" sz="5895" dirty="0">
              <a:effectLst>
                <a:glow rad="101600">
                  <a:srgbClr val="FFFF00">
                    <a:alpha val="75000"/>
                  </a:srgbClr>
                </a:glow>
              </a:effectLst>
            </a:endParaRPr>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5895" dirty="0"/>
              <a:t>7 - </a:t>
            </a:r>
            <a:r>
              <a:rPr lang="fr-FR" sz="6500" b="1" dirty="0">
                <a:solidFill>
                  <a:srgbClr val="FF0000"/>
                </a:solidFill>
              </a:rPr>
              <a:t>L’engagement</a:t>
            </a:r>
            <a:r>
              <a:rPr lang="fr-FR" sz="6500" b="1" dirty="0"/>
              <a:t> et la consécration du chrétien</a:t>
            </a:r>
            <a:r>
              <a:rPr lang="fr-FR" sz="6500" dirty="0"/>
              <a:t> </a:t>
            </a:r>
          </a:p>
          <a:p>
            <a:pPr>
              <a:buNone/>
            </a:pPr>
            <a:r>
              <a:rPr lang="fr-FR" sz="5895" dirty="0"/>
              <a:t>			une question de </a:t>
            </a:r>
            <a:r>
              <a:rPr lang="fr-FR" sz="5895" b="1" i="1" dirty="0">
                <a:solidFill>
                  <a:srgbClr val="0000FF"/>
                </a:solidFill>
              </a:rPr>
              <a:t>cohérence</a:t>
            </a:r>
            <a:r>
              <a:rPr lang="fr-FR" sz="5895" dirty="0"/>
              <a:t> (Mt 7.13-27)</a:t>
            </a:r>
            <a:endParaRPr lang="en-GB" sz="5895" dirty="0"/>
          </a:p>
          <a:p>
            <a:pPr>
              <a:buFont typeface="Wingdings" pitchFamily="2" charset="2"/>
              <a:buChar char="Ø"/>
            </a:pPr>
            <a:endParaRPr lang="fr-FR" sz="5400" b="1" dirty="0"/>
          </a:p>
        </p:txBody>
      </p:sp>
    </p:spTree>
  </p:cSld>
  <p:clrMapOvr>
    <a:masterClrMapping/>
  </p:clrMapOvr>
  <p:transition>
    <p:wedg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4419600"/>
          </a:xfrm>
        </p:spPr>
        <p:txBody>
          <a:bodyPr anchor="t">
            <a:normAutofit fontScale="90000"/>
          </a:bodyPr>
          <a:lstStyle/>
          <a:p>
            <a:pPr algn="ctr"/>
            <a:r>
              <a:rPr lang="fr-FR" sz="7300" b="0" dirty="0"/>
              <a:t>(5) </a:t>
            </a:r>
            <a:r>
              <a:rPr lang="fr-FR" sz="8900" b="0" dirty="0"/>
              <a:t>L’Ambition</a:t>
            </a:r>
            <a:r>
              <a:rPr lang="fr-FR" sz="8000" b="0" spc="600" dirty="0">
                <a:solidFill>
                  <a:srgbClr val="FF0000"/>
                </a:solidFill>
              </a:rPr>
              <a:t> </a:t>
            </a:r>
            <a:r>
              <a:rPr lang="fr-FR" sz="7300" dirty="0">
                <a:solidFill>
                  <a:schemeClr val="tx1"/>
                </a:solidFill>
                <a:ea typeface="+mn-ea"/>
                <a:cs typeface="+mn-cs"/>
              </a:rPr>
              <a:t>du chrétien : une question de </a:t>
            </a:r>
            <a:r>
              <a:rPr lang="fr-FR" sz="8900" b="0" dirty="0"/>
              <a:t>priorités</a:t>
            </a:r>
          </a:p>
        </p:txBody>
      </p:sp>
      <p:sp>
        <p:nvSpPr>
          <p:cNvPr id="3" name="Sous-titre 2"/>
          <p:cNvSpPr>
            <a:spLocks noGrp="1"/>
          </p:cNvSpPr>
          <p:nvPr>
            <p:ph type="subTitle" idx="1"/>
          </p:nvPr>
        </p:nvSpPr>
        <p:spPr>
          <a:xfrm>
            <a:off x="533400" y="5105400"/>
            <a:ext cx="7854696" cy="1600200"/>
          </a:xfrm>
        </p:spPr>
        <p:txBody>
          <a:bodyPr>
            <a:normAutofit/>
          </a:bodyPr>
          <a:lstStyle/>
          <a:p>
            <a:pPr algn="ctr"/>
            <a:r>
              <a:rPr lang="fr-FR" sz="6000" dirty="0"/>
              <a:t>Matthieu 6.19-34</a:t>
            </a:r>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fontScale="90000"/>
          </a:bodyPr>
          <a:lstStyle/>
          <a:p>
            <a:pPr algn="ctr"/>
            <a:r>
              <a:rPr lang="fr-FR" sz="2800" b="0" dirty="0">
                <a:solidFill>
                  <a:srgbClr val="FF0000"/>
                </a:solidFill>
                <a:latin typeface="Tahoma"/>
                <a:ea typeface="Calibri"/>
              </a:rPr>
              <a:t>Mt 6.19 </a:t>
            </a:r>
            <a:r>
              <a:rPr lang="fr-FR" sz="2667" b="0" dirty="0">
                <a:solidFill>
                  <a:srgbClr val="000000"/>
                </a:solidFill>
                <a:latin typeface="Tahoma"/>
                <a:ea typeface="Calibri"/>
              </a:rPr>
              <a:t>– Ne vous amassez pas des richesses sur la terre où elles sont à la merci de la rouille, des mites qui rongent, ou des cambrioleurs qui percent les murs pour voler. </a:t>
            </a:r>
            <a:r>
              <a:rPr lang="fr-FR" sz="2800" b="0" dirty="0">
                <a:solidFill>
                  <a:srgbClr val="FF0000"/>
                </a:solidFill>
                <a:latin typeface="Tahoma"/>
                <a:ea typeface="Calibri"/>
              </a:rPr>
              <a:t>20</a:t>
            </a:r>
            <a:r>
              <a:rPr lang="fr-FR" sz="2667" b="0" dirty="0">
                <a:solidFill>
                  <a:srgbClr val="000000"/>
                </a:solidFill>
                <a:latin typeface="Tahoma"/>
                <a:ea typeface="Calibri"/>
              </a:rPr>
              <a:t>  Amassez–vous plutôt des trésors dans le ciel, où il n’y a ni rouille, ni mites qui rongent, ni cambrioleurs qui percent les murs pour voler. </a:t>
            </a:r>
            <a:r>
              <a:rPr lang="fr-FR" sz="2800" b="0" dirty="0">
                <a:solidFill>
                  <a:srgbClr val="FF0000"/>
                </a:solidFill>
                <a:latin typeface="Tahoma"/>
                <a:ea typeface="Calibri"/>
              </a:rPr>
              <a:t>21</a:t>
            </a:r>
            <a:r>
              <a:rPr lang="fr-FR" sz="2667" b="0" dirty="0">
                <a:solidFill>
                  <a:srgbClr val="000000"/>
                </a:solidFill>
                <a:latin typeface="Tahoma"/>
                <a:ea typeface="Calibri"/>
              </a:rPr>
              <a:t>  Car là où est ton trésor, là sera aussi ton cœur. </a:t>
            </a:r>
            <a:r>
              <a:rPr lang="fr-FR" sz="2800" b="0" dirty="0">
                <a:solidFill>
                  <a:srgbClr val="FF0000"/>
                </a:solidFill>
                <a:latin typeface="Tahoma"/>
                <a:ea typeface="Calibri"/>
              </a:rPr>
              <a:t>22</a:t>
            </a:r>
            <a:r>
              <a:rPr lang="fr-FR" sz="2667" b="0" dirty="0">
                <a:solidFill>
                  <a:srgbClr val="000000"/>
                </a:solidFill>
                <a:latin typeface="Tahoma"/>
                <a:ea typeface="Calibri"/>
              </a:rPr>
              <a:t>  – Les yeux sont comme une lampe pour le corps ; si donc tes yeux sont en bon état, ton corps entier jouira de la lumière. </a:t>
            </a:r>
            <a:r>
              <a:rPr lang="fr-FR" sz="2800" b="0" dirty="0">
                <a:solidFill>
                  <a:srgbClr val="FF0000"/>
                </a:solidFill>
                <a:latin typeface="Tahoma"/>
                <a:ea typeface="Calibri"/>
              </a:rPr>
              <a:t>23</a:t>
            </a:r>
            <a:r>
              <a:rPr lang="fr-FR" sz="2667" b="0" dirty="0">
                <a:solidFill>
                  <a:srgbClr val="000000"/>
                </a:solidFill>
                <a:latin typeface="Tahoma"/>
                <a:ea typeface="Calibri"/>
              </a:rPr>
              <a:t>  Mais si tes yeux sont malades, tout ton corps sera plongé dans l’obscurité. Si donc la lumière qui est en toi est obscurcie, dans quelles ténèbres profondes te trouveras–tu ! </a:t>
            </a:r>
            <a:r>
              <a:rPr lang="fr-FR" sz="2800" b="0" dirty="0">
                <a:solidFill>
                  <a:srgbClr val="FF0000"/>
                </a:solidFill>
                <a:latin typeface="Tahoma"/>
                <a:ea typeface="Calibri"/>
              </a:rPr>
              <a:t>24</a:t>
            </a:r>
            <a:r>
              <a:rPr lang="fr-FR" sz="2667" b="0" dirty="0">
                <a:solidFill>
                  <a:srgbClr val="000000"/>
                </a:solidFill>
                <a:latin typeface="Tahoma"/>
                <a:ea typeface="Calibri"/>
              </a:rPr>
              <a:t>  – Nul ne peut être en même temps au service de deux maîtres, car ou bien il détestera l’un et aimera l’autre, ou bien il sera dévoué au premier et méprisera le second. Vous ne pouvez pas servir en même temps Dieu et l’Argent.</a:t>
            </a:r>
            <a:endParaRPr lang="fr-FR" sz="2800" b="0" dirty="0">
              <a:solidFill>
                <a:srgbClr val="000000"/>
              </a:solidFill>
              <a:latin typeface="Tahoma"/>
              <a:ea typeface="Calibri"/>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95400"/>
          </a:xfrm>
        </p:spPr>
        <p:txBody>
          <a:bodyPr anchor="ctr">
            <a:noAutofit/>
          </a:bodyPr>
          <a:lstStyle/>
          <a:p>
            <a:pPr algn="ctr"/>
            <a:r>
              <a:rPr lang="fr-FR" sz="4800" dirty="0"/>
              <a:t>Richesses : </a:t>
            </a:r>
            <a:r>
              <a:rPr lang="fr-FR" sz="4800" dirty="0">
                <a:solidFill>
                  <a:srgbClr val="0000FF"/>
                </a:solidFill>
              </a:rPr>
              <a:t>matérielles </a:t>
            </a:r>
            <a:r>
              <a:rPr lang="fr-FR" sz="4800" dirty="0"/>
              <a:t>ou </a:t>
            </a:r>
            <a:r>
              <a:rPr lang="fr-FR" sz="4800" dirty="0">
                <a:solidFill>
                  <a:srgbClr val="0000FF"/>
                </a:solidFill>
              </a:rPr>
              <a:t>spirituelles </a:t>
            </a:r>
            <a:r>
              <a:rPr lang="fr-FR" sz="4800" dirty="0"/>
              <a:t>? </a:t>
            </a:r>
            <a:r>
              <a:rPr lang="fr-FR" sz="2800" dirty="0"/>
              <a:t>(6.19-34)</a:t>
            </a:r>
            <a:endParaRPr lang="fr-FR" sz="4000" dirty="0"/>
          </a:p>
        </p:txBody>
      </p:sp>
      <p:sp>
        <p:nvSpPr>
          <p:cNvPr id="3" name="Espace réservé du contenu 2"/>
          <p:cNvSpPr>
            <a:spLocks noGrp="1"/>
          </p:cNvSpPr>
          <p:nvPr>
            <p:ph idx="1"/>
          </p:nvPr>
        </p:nvSpPr>
        <p:spPr/>
        <p:txBody>
          <a:bodyPr>
            <a:normAutofit/>
          </a:bodyPr>
          <a:lstStyle/>
          <a:p>
            <a:pPr algn="ctr">
              <a:buNone/>
            </a:pPr>
            <a:r>
              <a:rPr lang="fr-FR" sz="4000" dirty="0"/>
              <a:t>Trésor : au </a:t>
            </a:r>
            <a:r>
              <a:rPr lang="fr-FR" sz="4000" dirty="0">
                <a:solidFill>
                  <a:srgbClr val="0000FF"/>
                </a:solidFill>
              </a:rPr>
              <a:t>ciel</a:t>
            </a:r>
            <a:r>
              <a:rPr lang="fr-FR" sz="4000" b="1" dirty="0">
                <a:solidFill>
                  <a:srgbClr val="0000FF"/>
                </a:solidFill>
              </a:rPr>
              <a:t> </a:t>
            </a:r>
            <a:r>
              <a:rPr lang="fr-FR" sz="4000" dirty="0"/>
              <a:t>ou sur terre ? </a:t>
            </a:r>
            <a:r>
              <a:rPr lang="fr-FR" sz="2800" dirty="0"/>
              <a:t>(19-24)</a:t>
            </a:r>
          </a:p>
          <a:p>
            <a:pPr algn="ctr">
              <a:buNone/>
            </a:pPr>
            <a:endParaRPr lang="fr-FR" sz="2800" dirty="0"/>
          </a:p>
          <a:p>
            <a:pPr>
              <a:buFont typeface="Wingdings" charset="2"/>
              <a:buChar char="Ø"/>
            </a:pPr>
            <a:r>
              <a:rPr lang="fr-FR" sz="4000" dirty="0"/>
              <a:t>Le seul </a:t>
            </a:r>
            <a:r>
              <a:rPr lang="fr-FR" sz="4000" dirty="0">
                <a:solidFill>
                  <a:srgbClr val="0000FF"/>
                </a:solidFill>
              </a:rPr>
              <a:t>trésor </a:t>
            </a:r>
            <a:r>
              <a:rPr lang="fr-FR" sz="4000" dirty="0"/>
              <a:t>qui compte </a:t>
            </a:r>
            <a:r>
              <a:rPr lang="fr-FR" sz="2800" dirty="0"/>
              <a:t>(19-21)</a:t>
            </a:r>
          </a:p>
          <a:p>
            <a:pPr>
              <a:buFont typeface="Wingdings" charset="2"/>
              <a:buChar char="Ø"/>
            </a:pPr>
            <a:r>
              <a:rPr lang="fr-FR" sz="4000" dirty="0"/>
              <a:t>La bonne </a:t>
            </a:r>
            <a:r>
              <a:rPr lang="fr-FR" sz="4000" dirty="0">
                <a:solidFill>
                  <a:srgbClr val="0000FF"/>
                </a:solidFill>
              </a:rPr>
              <a:t>vision</a:t>
            </a:r>
            <a:r>
              <a:rPr lang="fr-FR" sz="4000" dirty="0"/>
              <a:t> des choses </a:t>
            </a:r>
            <a:r>
              <a:rPr lang="fr-FR" sz="2800" dirty="0"/>
              <a:t>(22-23)</a:t>
            </a:r>
          </a:p>
          <a:p>
            <a:pPr>
              <a:buFont typeface="Wingdings" charset="2"/>
              <a:buChar char="Ø"/>
            </a:pPr>
            <a:r>
              <a:rPr lang="fr-FR" sz="4000" dirty="0"/>
              <a:t>Le bon </a:t>
            </a:r>
            <a:r>
              <a:rPr lang="fr-FR" sz="4000" dirty="0">
                <a:solidFill>
                  <a:srgbClr val="0000FF"/>
                </a:solidFill>
              </a:rPr>
              <a:t>maître</a:t>
            </a:r>
            <a:r>
              <a:rPr lang="fr-FR" sz="4000" dirty="0"/>
              <a:t> à choisir </a:t>
            </a:r>
            <a:r>
              <a:rPr lang="fr-FR" sz="2800" dirty="0"/>
              <a:t>(24)</a:t>
            </a:r>
          </a:p>
          <a:p>
            <a:pPr algn="ctr">
              <a:buFont typeface="Wingdings" charset="2"/>
              <a:buChar char="Ø"/>
            </a:pPr>
            <a:endParaRPr lang="fr-FR" sz="6000" b="1"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3">
                                            <p:txEl>
                                              <p:pRg st="4" end="4"/>
                                            </p:txEl>
                                          </p:spTgt>
                                        </p:tgtEl>
                                        <p:attrNameLst>
                                          <p:attrName>ppt_x</p:attrName>
                                        </p:attrNameLst>
                                      </p:cBhvr>
                                    </p:anim>
                                    <p:anim from="0" to="-1.0" calcmode="lin" valueType="num">
                                      <p:cBhvr>
                                        <p:cTn id="32" dur="200" decel="50000" autoRev="1" fill="hold">
                                          <p:stCondLst>
                                            <p:cond delay="600"/>
                                          </p:stCondLst>
                                        </p:cTn>
                                        <p:tgtEl>
                                          <p:spTgt spid="3">
                                            <p:txEl>
                                              <p:pRg st="4" end="4"/>
                                            </p:txEl>
                                          </p:spTgt>
                                        </p:tgtEl>
                                        <p:attrNameLst>
                                          <p:attrName>xshear</p:attrName>
                                        </p:attrNameLst>
                                      </p:cBhvr>
                                    </p:anim>
                                    <p:animScale>
                                      <p:cBhvr>
                                        <p:cTn id="33" dur="200" decel="100000" autoRev="1" fill="hold">
                                          <p:stCondLst>
                                            <p:cond delay="600"/>
                                          </p:stCondLst>
                                        </p:cTn>
                                        <p:tgtEl>
                                          <p:spTgt spid="3">
                                            <p:txEl>
                                              <p:pRg st="4" end="4"/>
                                            </p:txEl>
                                          </p:spTgt>
                                        </p:tgtEl>
                                      </p:cBhvr>
                                      <p:from x="100000" y="100000"/>
                                      <p:to x="80000" y="100000"/>
                                    </p:animScale>
                                    <p:anim by="(#ppt_h/3+#ppt_w*0.1)" calcmode="lin" valueType="num">
                                      <p:cBhvr additive="sum">
                                        <p:cTn id="34"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fontScale="90000"/>
          </a:bodyPr>
          <a:lstStyle/>
          <a:p>
            <a:pPr algn="ctr"/>
            <a:r>
              <a:rPr lang="fr-FR" sz="2800" b="0" dirty="0">
                <a:solidFill>
                  <a:srgbClr val="FF0000"/>
                </a:solidFill>
                <a:latin typeface="Tahoma"/>
                <a:ea typeface="Calibri"/>
              </a:rPr>
              <a:t>Mt</a:t>
            </a:r>
            <a:r>
              <a:rPr lang="fr-FR" sz="2667" b="0" dirty="0">
                <a:solidFill>
                  <a:srgbClr val="000000"/>
                </a:solidFill>
                <a:latin typeface="Tahoma"/>
                <a:ea typeface="Calibri"/>
              </a:rPr>
              <a:t> </a:t>
            </a:r>
            <a:r>
              <a:rPr lang="fr-FR" sz="2800" b="0" dirty="0">
                <a:solidFill>
                  <a:srgbClr val="FF0000"/>
                </a:solidFill>
                <a:latin typeface="Tahoma"/>
                <a:ea typeface="Calibri"/>
              </a:rPr>
              <a:t>6.25</a:t>
            </a:r>
            <a:r>
              <a:rPr lang="fr-FR" sz="2667" b="0" dirty="0">
                <a:solidFill>
                  <a:srgbClr val="000000"/>
                </a:solidFill>
                <a:latin typeface="Tahoma"/>
                <a:ea typeface="Calibri"/>
              </a:rPr>
              <a:t> – C’est pourquoi je vous dis : ne vous inquiétez pas en vous demandant : « Qu’allons–nous manger ou boire ? Avec quoi allons–nous nous habiller ? » La vie ne vaut–elle pas bien plus que la nourriture ? Et le corps ne vaut–il pas bien plus que les habits ? </a:t>
            </a:r>
            <a:r>
              <a:rPr lang="fr-FR" sz="2800" b="0" dirty="0">
                <a:solidFill>
                  <a:srgbClr val="FF0000"/>
                </a:solidFill>
                <a:latin typeface="Tahoma"/>
                <a:ea typeface="Calibri"/>
              </a:rPr>
              <a:t>26</a:t>
            </a:r>
            <a:r>
              <a:rPr lang="fr-FR" sz="2667" b="0" dirty="0">
                <a:solidFill>
                  <a:srgbClr val="000000"/>
                </a:solidFill>
                <a:latin typeface="Tahoma"/>
                <a:ea typeface="Calibri"/>
              </a:rPr>
              <a:t>  Voyez ces oiseaux qui volent dans les airs, ils ne sèment ni ne moissonnent, ils n’amassent pas de provisions dans des greniers, et votre Père céleste les nourrit. N’avez–vous pas bien plus de valeur qu’eux ? </a:t>
            </a:r>
            <a:r>
              <a:rPr lang="fr-FR" sz="2800" b="0" dirty="0">
                <a:solidFill>
                  <a:srgbClr val="FF0000"/>
                </a:solidFill>
                <a:latin typeface="Tahoma"/>
                <a:ea typeface="Calibri"/>
              </a:rPr>
              <a:t>27</a:t>
            </a:r>
            <a:r>
              <a:rPr lang="fr-FR" sz="2667" b="0" dirty="0">
                <a:solidFill>
                  <a:srgbClr val="000000"/>
                </a:solidFill>
                <a:latin typeface="Tahoma"/>
                <a:ea typeface="Calibri"/>
              </a:rPr>
              <a:t>  D’ailleurs, qui de vous peut, à force d’inquiétude, prolonger son existence, ne serait–ce que de quelques instants ? </a:t>
            </a:r>
            <a:r>
              <a:rPr lang="fr-FR" sz="2800" b="0" dirty="0">
                <a:solidFill>
                  <a:srgbClr val="FF0000"/>
                </a:solidFill>
                <a:latin typeface="Tahoma"/>
                <a:ea typeface="Calibri"/>
              </a:rPr>
              <a:t>28</a:t>
            </a:r>
            <a:r>
              <a:rPr lang="fr-FR" sz="2667" b="0" dirty="0">
                <a:solidFill>
                  <a:srgbClr val="000000"/>
                </a:solidFill>
                <a:latin typeface="Tahoma"/>
                <a:ea typeface="Calibri"/>
              </a:rPr>
              <a:t>  Quant aux vêtements, pourquoi vous inquiéter à leur sujet ? Observez les lis sauvages ! Ils poussent sans se fatiguer à tisser des vêtements. </a:t>
            </a:r>
            <a:r>
              <a:rPr lang="fr-FR" sz="2800" b="0" dirty="0">
                <a:solidFill>
                  <a:srgbClr val="FF0000"/>
                </a:solidFill>
                <a:latin typeface="Tahoma"/>
                <a:ea typeface="Calibri"/>
              </a:rPr>
              <a:t>29</a:t>
            </a:r>
            <a:r>
              <a:rPr lang="fr-FR" sz="2667" b="0" dirty="0">
                <a:solidFill>
                  <a:srgbClr val="000000"/>
                </a:solidFill>
                <a:latin typeface="Tahoma"/>
                <a:ea typeface="Calibri"/>
              </a:rPr>
              <a:t>  Pourtant, je vous l’assure, le roi Salomon lui–même, dans toute sa gloire, n’a jamais été aussi bien vêtu que l’un d’eux ! </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fontScale="90000"/>
          </a:bodyPr>
          <a:lstStyle/>
          <a:p>
            <a:pPr algn="ctr"/>
            <a:r>
              <a:rPr lang="fr-FR" sz="2800" b="0" dirty="0">
                <a:solidFill>
                  <a:srgbClr val="FF0000"/>
                </a:solidFill>
                <a:latin typeface="Tahoma"/>
                <a:ea typeface="Calibri"/>
              </a:rPr>
              <a:t>30</a:t>
            </a:r>
            <a:r>
              <a:rPr lang="fr-FR" sz="2667" b="0" dirty="0">
                <a:solidFill>
                  <a:srgbClr val="000000"/>
                </a:solidFill>
                <a:latin typeface="Tahoma"/>
                <a:ea typeface="Calibri"/>
              </a:rPr>
              <a:t>  Si Dieu habille avec tant d’élégance la petite plante des champs qui est là aujourd’hui et qui demain sera jetée au feu, à plus forte raison ne vous vêtira–t–il pas vous–mêmes ? Ah, votre foi est encore bien petite ! </a:t>
            </a:r>
            <a:r>
              <a:rPr lang="fr-FR" sz="2800" b="0" dirty="0">
                <a:solidFill>
                  <a:srgbClr val="FF0000"/>
                </a:solidFill>
                <a:latin typeface="Tahoma"/>
                <a:ea typeface="Calibri"/>
              </a:rPr>
              <a:t>31</a:t>
            </a:r>
            <a:r>
              <a:rPr lang="fr-FR" sz="2667" b="0" dirty="0">
                <a:solidFill>
                  <a:srgbClr val="000000"/>
                </a:solidFill>
                <a:latin typeface="Tahoma"/>
                <a:ea typeface="Calibri"/>
              </a:rPr>
              <a:t>  Ne vous inquiétez donc pas et ne dites pas : « Que mangerons–nous ? » ou : « Que boirons–nous ? Avec quoi nous habillerons–nous ? » </a:t>
            </a:r>
            <a:r>
              <a:rPr lang="fr-FR" sz="2800" b="0" dirty="0">
                <a:solidFill>
                  <a:srgbClr val="FF0000"/>
                </a:solidFill>
                <a:latin typeface="Tahoma"/>
                <a:ea typeface="Calibri"/>
              </a:rPr>
              <a:t>32</a:t>
            </a:r>
            <a:r>
              <a:rPr lang="fr-FR" sz="2667" b="0" dirty="0">
                <a:solidFill>
                  <a:srgbClr val="000000"/>
                </a:solidFill>
                <a:latin typeface="Tahoma"/>
                <a:ea typeface="Calibri"/>
              </a:rPr>
              <a:t>  Toutes ces choses, les païens s’en préoccupent sans cesse. Mais votre Père, qui est aux cieux, sait que vous en avez besoin. </a:t>
            </a:r>
            <a:r>
              <a:rPr lang="fr-FR" sz="2800" b="0" dirty="0">
                <a:solidFill>
                  <a:srgbClr val="FF0000"/>
                </a:solidFill>
                <a:latin typeface="Tahoma"/>
                <a:ea typeface="Calibri"/>
              </a:rPr>
              <a:t>33</a:t>
            </a:r>
            <a:r>
              <a:rPr lang="fr-FR" sz="2667" b="0" dirty="0">
                <a:solidFill>
                  <a:srgbClr val="000000"/>
                </a:solidFill>
                <a:latin typeface="Tahoma"/>
                <a:ea typeface="Calibri"/>
              </a:rPr>
              <a:t>  Faites donc du règne de Dieu et de ce qui est juste à ses yeux votre préoccupation première, et toutes ces choses vous seront données en plus. </a:t>
            </a:r>
            <a:r>
              <a:rPr lang="fr-FR" sz="2800" b="0" dirty="0">
                <a:solidFill>
                  <a:srgbClr val="FF0000"/>
                </a:solidFill>
                <a:latin typeface="Tahoma"/>
                <a:ea typeface="Calibri"/>
              </a:rPr>
              <a:t>34</a:t>
            </a:r>
            <a:r>
              <a:rPr lang="fr-FR" sz="2667" b="0" dirty="0">
                <a:solidFill>
                  <a:srgbClr val="000000"/>
                </a:solidFill>
                <a:latin typeface="Tahoma"/>
                <a:ea typeface="Calibri"/>
              </a:rPr>
              <a:t>  Ne vous inquiétez pas pour le lendemain ; le lendemain se souciera de lui–même. A chaque jour suffit sa peine.</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95400"/>
          </a:xfrm>
        </p:spPr>
        <p:txBody>
          <a:bodyPr anchor="ctr">
            <a:noAutofit/>
          </a:bodyPr>
          <a:lstStyle/>
          <a:p>
            <a:pPr algn="ctr"/>
            <a:r>
              <a:rPr lang="fr-FR" sz="4800" dirty="0"/>
              <a:t>Richesses : </a:t>
            </a:r>
            <a:r>
              <a:rPr lang="fr-FR" sz="4800" dirty="0">
                <a:solidFill>
                  <a:srgbClr val="0000FF"/>
                </a:solidFill>
              </a:rPr>
              <a:t>matérielles </a:t>
            </a:r>
            <a:r>
              <a:rPr lang="fr-FR" sz="4800" dirty="0"/>
              <a:t>ou </a:t>
            </a:r>
            <a:r>
              <a:rPr lang="fr-FR" sz="4800" dirty="0">
                <a:solidFill>
                  <a:srgbClr val="0000FF"/>
                </a:solidFill>
              </a:rPr>
              <a:t>spirituelles </a:t>
            </a:r>
            <a:r>
              <a:rPr lang="fr-FR" sz="4800" dirty="0"/>
              <a:t>? </a:t>
            </a:r>
            <a:r>
              <a:rPr lang="fr-FR" sz="2800" dirty="0"/>
              <a:t>(6.19-34)</a:t>
            </a:r>
            <a:endParaRPr lang="fr-FR" sz="4000" dirty="0"/>
          </a:p>
        </p:txBody>
      </p:sp>
      <p:sp>
        <p:nvSpPr>
          <p:cNvPr id="3" name="Espace réservé du contenu 2"/>
          <p:cNvSpPr>
            <a:spLocks noGrp="1"/>
          </p:cNvSpPr>
          <p:nvPr>
            <p:ph idx="1"/>
          </p:nvPr>
        </p:nvSpPr>
        <p:spPr/>
        <p:txBody>
          <a:bodyPr>
            <a:normAutofit fontScale="92500" lnSpcReduction="20000"/>
          </a:bodyPr>
          <a:lstStyle/>
          <a:p>
            <a:pPr algn="ctr">
              <a:buNone/>
            </a:pPr>
            <a:r>
              <a:rPr lang="fr-FR" sz="4000" dirty="0"/>
              <a:t>Vaincre </a:t>
            </a:r>
            <a:r>
              <a:rPr lang="fr-FR" sz="4000" dirty="0">
                <a:solidFill>
                  <a:srgbClr val="0000FF"/>
                </a:solidFill>
              </a:rPr>
              <a:t>l’inquiétude</a:t>
            </a:r>
            <a:r>
              <a:rPr lang="fr-FR" sz="4000" b="1" dirty="0">
                <a:solidFill>
                  <a:srgbClr val="0000FF"/>
                </a:solidFill>
              </a:rPr>
              <a:t> </a:t>
            </a:r>
            <a:r>
              <a:rPr lang="fr-FR" sz="2800" dirty="0"/>
              <a:t>(6.25-34)</a:t>
            </a:r>
          </a:p>
          <a:p>
            <a:pPr algn="ctr">
              <a:buNone/>
            </a:pPr>
            <a:endParaRPr lang="fr-FR" sz="2800" dirty="0"/>
          </a:p>
          <a:p>
            <a:pPr>
              <a:buFont typeface="Wingdings" charset="2"/>
              <a:buChar char="Ø"/>
            </a:pPr>
            <a:r>
              <a:rPr lang="fr-FR" sz="3459" dirty="0"/>
              <a:t>Incohérente &amp; </a:t>
            </a:r>
            <a:r>
              <a:rPr lang="fr-FR" sz="3459" dirty="0">
                <a:solidFill>
                  <a:srgbClr val="0000FF"/>
                </a:solidFill>
              </a:rPr>
              <a:t>aberrante </a:t>
            </a:r>
            <a:r>
              <a:rPr lang="fr-FR" sz="2800" dirty="0"/>
              <a:t>(19-21)</a:t>
            </a:r>
          </a:p>
          <a:p>
            <a:pPr>
              <a:buFont typeface="Wingdings" charset="2"/>
              <a:buChar char="Ø"/>
            </a:pPr>
            <a:r>
              <a:rPr lang="fr-FR" sz="3459" dirty="0">
                <a:solidFill>
                  <a:srgbClr val="0000FF"/>
                </a:solidFill>
              </a:rPr>
              <a:t>Inutile</a:t>
            </a:r>
            <a:r>
              <a:rPr lang="fr-FR" sz="3459" dirty="0"/>
              <a:t> &amp; déplacée </a:t>
            </a:r>
            <a:r>
              <a:rPr lang="fr-FR" sz="2800" dirty="0"/>
              <a:t>(26-30)</a:t>
            </a:r>
          </a:p>
          <a:p>
            <a:pPr>
              <a:buFont typeface="Wingdings" charset="2"/>
              <a:buChar char="Ø"/>
            </a:pPr>
            <a:r>
              <a:rPr lang="fr-FR" sz="3459" dirty="0">
                <a:solidFill>
                  <a:srgbClr val="0000FF"/>
                </a:solidFill>
              </a:rPr>
              <a:t>Incompatible</a:t>
            </a:r>
            <a:r>
              <a:rPr lang="fr-FR" sz="3459" dirty="0"/>
              <a:t> avec notre </a:t>
            </a:r>
            <a:r>
              <a:rPr lang="fr-FR" sz="3459" dirty="0">
                <a:solidFill>
                  <a:srgbClr val="0000FF"/>
                </a:solidFill>
              </a:rPr>
              <a:t>foi</a:t>
            </a:r>
            <a:r>
              <a:rPr lang="fr-FR" sz="3459" dirty="0"/>
              <a:t> </a:t>
            </a:r>
            <a:r>
              <a:rPr lang="fr-FR" sz="2800" dirty="0"/>
              <a:t>(31-32)</a:t>
            </a:r>
          </a:p>
          <a:p>
            <a:pPr>
              <a:buFont typeface="Wingdings" charset="2"/>
              <a:buChar char="Ø"/>
            </a:pPr>
            <a:r>
              <a:rPr lang="fr-FR" sz="3459" dirty="0">
                <a:solidFill>
                  <a:srgbClr val="0000FF"/>
                </a:solidFill>
              </a:rPr>
              <a:t>Incompatible</a:t>
            </a:r>
            <a:r>
              <a:rPr lang="fr-FR" sz="3459" dirty="0"/>
              <a:t> avec une échelle juste des </a:t>
            </a:r>
            <a:r>
              <a:rPr lang="fr-FR" sz="3459" dirty="0">
                <a:solidFill>
                  <a:srgbClr val="0000FF"/>
                </a:solidFill>
              </a:rPr>
              <a:t>priorités</a:t>
            </a:r>
            <a:r>
              <a:rPr lang="fr-FR" sz="3459" dirty="0"/>
              <a:t> </a:t>
            </a:r>
            <a:r>
              <a:rPr lang="fr-FR" sz="2811" dirty="0"/>
              <a:t>(33)</a:t>
            </a:r>
          </a:p>
          <a:p>
            <a:pPr>
              <a:buFont typeface="Wingdings" charset="2"/>
              <a:buChar char="Ø"/>
            </a:pPr>
            <a:r>
              <a:rPr lang="fr-FR" sz="3459" dirty="0">
                <a:solidFill>
                  <a:srgbClr val="0000FF"/>
                </a:solidFill>
              </a:rPr>
              <a:t>Incompatible</a:t>
            </a:r>
            <a:r>
              <a:rPr lang="fr-FR" sz="3459" dirty="0"/>
              <a:t> avec la </a:t>
            </a:r>
            <a:r>
              <a:rPr lang="fr-FR" sz="3459" dirty="0">
                <a:solidFill>
                  <a:srgbClr val="0000FF"/>
                </a:solidFill>
              </a:rPr>
              <a:t>souveraineté </a:t>
            </a:r>
            <a:r>
              <a:rPr lang="fr-FR" sz="3459" dirty="0"/>
              <a:t>de</a:t>
            </a:r>
            <a:r>
              <a:rPr lang="fr-FR" sz="3459" dirty="0">
                <a:solidFill>
                  <a:srgbClr val="0000FF"/>
                </a:solidFill>
              </a:rPr>
              <a:t> Dieu </a:t>
            </a:r>
            <a:r>
              <a:rPr lang="fr-FR" sz="2800" dirty="0"/>
              <a:t>(34)</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752600"/>
          </a:xfrm>
        </p:spPr>
        <p:txBody>
          <a:bodyPr anchor="b">
            <a:normAutofit/>
          </a:bodyPr>
          <a:lstStyle/>
          <a:p>
            <a:pPr algn="ctr"/>
            <a:r>
              <a:rPr lang="fr-FR" dirty="0"/>
              <a:t>(1</a:t>
            </a:r>
            <a:r>
              <a:rPr lang="fr-FR" sz="4444" dirty="0"/>
              <a:t>) </a:t>
            </a:r>
            <a:r>
              <a:rPr lang="fr-FR" sz="5333" dirty="0"/>
              <a:t>Les </a:t>
            </a:r>
            <a:r>
              <a:rPr lang="fr-FR" sz="5333" dirty="0">
                <a:solidFill>
                  <a:srgbClr val="0000FF"/>
                </a:solidFill>
              </a:rPr>
              <a:t>spirituellement pauvres </a:t>
            </a:r>
            <a:r>
              <a:rPr lang="fr-FR" sz="4444" dirty="0"/>
              <a:t>(5.3)</a:t>
            </a:r>
            <a:endParaRPr lang="fr-FR" dirty="0"/>
          </a:p>
        </p:txBody>
      </p:sp>
      <p:sp>
        <p:nvSpPr>
          <p:cNvPr id="3" name="Espace réservé du contenu 2"/>
          <p:cNvSpPr>
            <a:spLocks noGrp="1"/>
          </p:cNvSpPr>
          <p:nvPr>
            <p:ph idx="1"/>
          </p:nvPr>
        </p:nvSpPr>
        <p:spPr/>
        <p:txBody>
          <a:bodyPr anchor="ctr"/>
          <a:lstStyle/>
          <a:p>
            <a:pPr algn="ctr">
              <a:buFont typeface="Wingdings" pitchFamily="2" charset="2"/>
              <a:buChar char="Ø"/>
            </a:pPr>
            <a:r>
              <a:rPr lang="fr-FR" dirty="0"/>
              <a:t> </a:t>
            </a:r>
            <a:r>
              <a:rPr lang="fr-FR" sz="5400" dirty="0"/>
              <a:t>Pauvres en </a:t>
            </a:r>
            <a:r>
              <a:rPr lang="fr-FR" sz="5400" dirty="0">
                <a:solidFill>
                  <a:srgbClr val="0000FF"/>
                </a:solidFill>
              </a:rPr>
              <a:t>esprit</a:t>
            </a:r>
          </a:p>
          <a:p>
            <a:pPr algn="ctr">
              <a:buFont typeface="Wingdings" pitchFamily="2" charset="2"/>
              <a:buChar char="Ø"/>
            </a:pPr>
            <a:r>
              <a:rPr lang="fr-FR" sz="5400" dirty="0">
                <a:solidFill>
                  <a:srgbClr val="0000FF"/>
                </a:solidFill>
              </a:rPr>
              <a:t>L’humilité</a:t>
            </a:r>
            <a:r>
              <a:rPr lang="fr-FR" sz="5400" dirty="0"/>
              <a:t>, la 1</a:t>
            </a:r>
            <a:r>
              <a:rPr lang="fr-FR" sz="5400" baseline="30000" dirty="0"/>
              <a:t>ère</a:t>
            </a:r>
            <a:r>
              <a:rPr lang="fr-FR" sz="5400" dirty="0"/>
              <a:t> des vertus</a:t>
            </a:r>
          </a:p>
          <a:p>
            <a:pPr algn="ctr">
              <a:buFont typeface="Wingdings" pitchFamily="2" charset="2"/>
              <a:buChar char="Ø"/>
            </a:pPr>
            <a:r>
              <a:rPr lang="fr-FR" sz="5400" dirty="0"/>
              <a:t>À eux,</a:t>
            </a:r>
            <a:r>
              <a:rPr lang="fr-FR" sz="5400" dirty="0">
                <a:solidFill>
                  <a:srgbClr val="0000FF"/>
                </a:solidFill>
              </a:rPr>
              <a:t> le royaume !</a:t>
            </a:r>
            <a:endParaRPr lang="fr-FR" sz="3600" dirty="0">
              <a:solidFill>
                <a:srgbClr val="0000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t>1 </a:t>
            </a:r>
            <a:r>
              <a:rPr lang="fr-FR" sz="7000" dirty="0"/>
              <a:t>- </a:t>
            </a:r>
            <a:r>
              <a:rPr lang="fr-FR" sz="6500" b="1" dirty="0"/>
              <a:t>Le</a:t>
            </a:r>
            <a:r>
              <a:rPr lang="fr-FR" sz="6500" dirty="0"/>
              <a:t> </a:t>
            </a:r>
            <a:r>
              <a:rPr lang="fr-FR" sz="6500" b="1" dirty="0">
                <a:solidFill>
                  <a:srgbClr val="FF0000"/>
                </a:solidFill>
              </a:rPr>
              <a:t>profil </a:t>
            </a:r>
            <a:r>
              <a:rPr lang="fr-FR" sz="6500" b="1" dirty="0"/>
              <a:t>du chrétien</a:t>
            </a:r>
            <a:r>
              <a:rPr lang="fr-FR" sz="5895" dirty="0"/>
              <a:t> </a:t>
            </a:r>
          </a:p>
          <a:p>
            <a:pPr>
              <a:buNone/>
            </a:pPr>
            <a:r>
              <a:rPr lang="fr-FR" sz="5895" dirty="0"/>
              <a:t>			une question de </a:t>
            </a:r>
            <a:r>
              <a:rPr lang="fr-FR" sz="5895" b="1" i="1" dirty="0">
                <a:solidFill>
                  <a:srgbClr val="0000FF"/>
                </a:solidFill>
              </a:rPr>
              <a:t>caractère</a:t>
            </a:r>
            <a:r>
              <a:rPr lang="fr-FR" sz="5895" b="1" dirty="0">
                <a:solidFill>
                  <a:srgbClr val="0000FF"/>
                </a:solidFill>
              </a:rPr>
              <a:t> </a:t>
            </a:r>
            <a:r>
              <a:rPr lang="fr-FR" sz="5895" dirty="0"/>
              <a:t>(Mt 5.3-12)</a:t>
            </a:r>
            <a:endParaRPr lang="en-GB" sz="5895" dirty="0"/>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effectLst>
                  <a:glow rad="101600">
                    <a:srgbClr val="FFFF00">
                      <a:alpha val="75000"/>
                    </a:srgbClr>
                  </a:glow>
                </a:effectLst>
              </a:rPr>
              <a:t>5 </a:t>
            </a:r>
            <a:r>
              <a:rPr lang="fr-FR" sz="7000" dirty="0">
                <a:effectLst>
                  <a:glow rad="101600">
                    <a:srgbClr val="FFFF00">
                      <a:alpha val="75000"/>
                    </a:srgbClr>
                  </a:glow>
                </a:effectLst>
              </a:rPr>
              <a:t>- </a:t>
            </a:r>
            <a:r>
              <a:rPr lang="fr-FR" sz="6500" b="1" dirty="0">
                <a:solidFill>
                  <a:srgbClr val="FF0000"/>
                </a:solidFill>
                <a:effectLst>
                  <a:glow rad="101600">
                    <a:srgbClr val="FFFF00">
                      <a:alpha val="75000"/>
                    </a:srgbClr>
                  </a:glow>
                </a:effectLst>
              </a:rPr>
              <a:t>L’ambition</a:t>
            </a:r>
            <a:r>
              <a:rPr lang="fr-FR" sz="6500" b="1" dirty="0">
                <a:effectLst>
                  <a:glow rad="101600">
                    <a:srgbClr val="FFFF00">
                      <a:alpha val="75000"/>
                    </a:srgbClr>
                  </a:glow>
                </a:effectLst>
              </a:rPr>
              <a:t> du chrétien</a:t>
            </a:r>
            <a:r>
              <a:rPr lang="fr-FR" sz="5895" dirty="0">
                <a:effectLst>
                  <a:glow rad="101600">
                    <a:srgbClr val="FFFF00">
                      <a:alpha val="75000"/>
                    </a:srgbClr>
                  </a:glow>
                </a:effectLst>
              </a:rPr>
              <a:t> </a:t>
            </a:r>
          </a:p>
          <a:p>
            <a:pPr>
              <a:buNone/>
            </a:pPr>
            <a:r>
              <a:rPr lang="fr-FR" sz="5895" dirty="0">
                <a:effectLst>
                  <a:glow rad="101600">
                    <a:srgbClr val="FFFF00">
                      <a:alpha val="75000"/>
                    </a:srgbClr>
                  </a:glow>
                </a:effectLst>
              </a:rPr>
              <a:t>			une question de </a:t>
            </a:r>
            <a:r>
              <a:rPr lang="fr-FR" sz="5895" b="1" i="1" dirty="0">
                <a:solidFill>
                  <a:srgbClr val="0000FF"/>
                </a:solidFill>
                <a:effectLst>
                  <a:glow rad="101600">
                    <a:srgbClr val="FFFF00">
                      <a:alpha val="75000"/>
                    </a:srgbClr>
                  </a:glow>
                </a:effectLst>
              </a:rPr>
              <a:t>priorités</a:t>
            </a:r>
            <a:r>
              <a:rPr lang="fr-FR" sz="5895" dirty="0">
                <a:effectLst>
                  <a:glow rad="101600">
                    <a:srgbClr val="FFFF00">
                      <a:alpha val="75000"/>
                    </a:srgbClr>
                  </a:glow>
                </a:effectLst>
              </a:rPr>
              <a:t> (Mt 6.19-34)</a:t>
            </a:r>
            <a:endParaRPr lang="en-GB" sz="5895" dirty="0">
              <a:effectLst>
                <a:glow rad="101600">
                  <a:srgbClr val="FFFF00">
                    <a:alpha val="75000"/>
                  </a:srgbClr>
                </a:glow>
              </a:effectLst>
            </a:endParaRPr>
          </a:p>
          <a:p>
            <a:pPr>
              <a:buFont typeface="Wingdings" charset="2"/>
              <a:buChar char="Ø"/>
            </a:pPr>
            <a:r>
              <a:rPr lang="fr-FR" sz="5895" dirty="0"/>
              <a:t>6 - </a:t>
            </a:r>
            <a:r>
              <a:rPr lang="fr-FR" sz="6500" b="1" dirty="0"/>
              <a:t>Le chrétien et ses </a:t>
            </a:r>
            <a:r>
              <a:rPr lang="fr-FR" sz="6500" b="1" dirty="0">
                <a:solidFill>
                  <a:srgbClr val="FF0000"/>
                </a:solidFill>
              </a:rPr>
              <a:t>relations</a:t>
            </a:r>
            <a:r>
              <a:rPr lang="fr-FR" sz="5895" dirty="0"/>
              <a:t> </a:t>
            </a:r>
          </a:p>
          <a:p>
            <a:pPr>
              <a:buNone/>
            </a:pPr>
            <a:r>
              <a:rPr lang="fr-FR" sz="5895" dirty="0"/>
              <a:t>			une question de </a:t>
            </a:r>
            <a:r>
              <a:rPr lang="fr-FR" sz="5895" b="1" i="1" dirty="0">
                <a:solidFill>
                  <a:srgbClr val="0000FF"/>
                </a:solidFill>
              </a:rPr>
              <a:t>clairvoyance</a:t>
            </a:r>
            <a:r>
              <a:rPr lang="fr-FR" sz="5895" dirty="0"/>
              <a:t> (Mt 7.1-12) </a:t>
            </a:r>
            <a:endParaRPr lang="en-GB" sz="5895" dirty="0"/>
          </a:p>
          <a:p>
            <a:pPr>
              <a:buFont typeface="Wingdings" charset="2"/>
              <a:buChar char="Ø"/>
            </a:pPr>
            <a:r>
              <a:rPr lang="fr-FR" sz="5895" dirty="0"/>
              <a:t>7 - </a:t>
            </a:r>
            <a:r>
              <a:rPr lang="fr-FR" sz="6500" b="1" dirty="0">
                <a:solidFill>
                  <a:srgbClr val="FF0000"/>
                </a:solidFill>
              </a:rPr>
              <a:t>L’engagement</a:t>
            </a:r>
            <a:r>
              <a:rPr lang="fr-FR" sz="6500" b="1" dirty="0"/>
              <a:t> et la consécration du chrétien</a:t>
            </a:r>
            <a:r>
              <a:rPr lang="fr-FR" sz="6500" dirty="0"/>
              <a:t> </a:t>
            </a:r>
          </a:p>
          <a:p>
            <a:pPr>
              <a:buNone/>
            </a:pPr>
            <a:r>
              <a:rPr lang="fr-FR" sz="5895" dirty="0"/>
              <a:t>			une question de </a:t>
            </a:r>
            <a:r>
              <a:rPr lang="fr-FR" sz="5895" b="1" i="1" dirty="0">
                <a:solidFill>
                  <a:srgbClr val="0000FF"/>
                </a:solidFill>
              </a:rPr>
              <a:t>cohérence</a:t>
            </a:r>
            <a:r>
              <a:rPr lang="fr-FR" sz="5895" dirty="0"/>
              <a:t> (Mt 7.13-27)</a:t>
            </a:r>
            <a:endParaRPr lang="en-GB" sz="5895" dirty="0"/>
          </a:p>
          <a:p>
            <a:pPr>
              <a:buFont typeface="Wingdings" pitchFamily="2" charset="2"/>
              <a:buChar char="Ø"/>
            </a:pPr>
            <a:endParaRPr lang="fr-FR" sz="5400" b="1" dirty="0"/>
          </a:p>
        </p:txBody>
      </p:sp>
    </p:spTree>
  </p:cSld>
  <p:clrMapOvr>
    <a:masterClrMapping/>
  </p:clrMapOvr>
  <p:transition>
    <p:wedg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4419600"/>
          </a:xfrm>
        </p:spPr>
        <p:txBody>
          <a:bodyPr anchor="t">
            <a:normAutofit fontScale="90000"/>
          </a:bodyPr>
          <a:lstStyle/>
          <a:p>
            <a:pPr algn="ctr"/>
            <a:r>
              <a:rPr lang="fr-FR" sz="6700" b="0" dirty="0"/>
              <a:t>(6)</a:t>
            </a:r>
            <a:r>
              <a:rPr lang="fr-FR" sz="6000" b="0" dirty="0">
                <a:solidFill>
                  <a:srgbClr val="0000FF"/>
                </a:solidFill>
                <a:latin typeface="+mn-lt"/>
                <a:ea typeface="+mn-ea"/>
                <a:cs typeface="+mn-cs"/>
              </a:rPr>
              <a:t> </a:t>
            </a:r>
            <a:r>
              <a:rPr lang="fr-FR" sz="7300" dirty="0">
                <a:solidFill>
                  <a:schemeClr val="tx1"/>
                </a:solidFill>
                <a:ea typeface="+mn-ea"/>
                <a:cs typeface="+mn-cs"/>
              </a:rPr>
              <a:t>Le chrétien et ses </a:t>
            </a:r>
            <a:r>
              <a:rPr lang="fr-FR" sz="8900" b="0" dirty="0"/>
              <a:t>relations</a:t>
            </a:r>
            <a:r>
              <a:rPr lang="fr-FR" sz="7300" dirty="0">
                <a:solidFill>
                  <a:schemeClr val="tx1"/>
                </a:solidFill>
                <a:ea typeface="+mn-ea"/>
                <a:cs typeface="+mn-cs"/>
              </a:rPr>
              <a:t>: une question de </a:t>
            </a:r>
            <a:r>
              <a:rPr lang="fr-FR" sz="8900" b="0" dirty="0"/>
              <a:t>clairvoyance</a:t>
            </a:r>
          </a:p>
        </p:txBody>
      </p:sp>
      <p:sp>
        <p:nvSpPr>
          <p:cNvPr id="3" name="Sous-titre 2"/>
          <p:cNvSpPr>
            <a:spLocks noGrp="1"/>
          </p:cNvSpPr>
          <p:nvPr>
            <p:ph type="subTitle" idx="1"/>
          </p:nvPr>
        </p:nvSpPr>
        <p:spPr>
          <a:xfrm>
            <a:off x="533400" y="5257800"/>
            <a:ext cx="7854696" cy="1447800"/>
          </a:xfrm>
        </p:spPr>
        <p:txBody>
          <a:bodyPr>
            <a:normAutofit/>
          </a:bodyPr>
          <a:lstStyle/>
          <a:p>
            <a:pPr algn="ctr"/>
            <a:r>
              <a:rPr lang="fr-FR" sz="6000" dirty="0"/>
              <a:t>Matthieu 7.1-12</a:t>
            </a:r>
          </a:p>
        </p:txBody>
      </p:sp>
    </p:spTree>
  </p:cSld>
  <p:clrMapOvr>
    <a:masterClrMapping/>
  </p:clrMapOvr>
  <p:transition>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1066800"/>
          </a:xfrm>
        </p:spPr>
        <p:txBody>
          <a:bodyPr anchor="ctr">
            <a:noAutofit/>
          </a:bodyPr>
          <a:lstStyle/>
          <a:p>
            <a:pPr algn="ctr"/>
            <a:r>
              <a:rPr lang="fr-FR" sz="4800" dirty="0"/>
              <a:t>Des relations </a:t>
            </a:r>
            <a:r>
              <a:rPr lang="fr-FR" sz="4800" dirty="0">
                <a:solidFill>
                  <a:srgbClr val="0000FF"/>
                </a:solidFill>
              </a:rPr>
              <a:t>adaptées </a:t>
            </a:r>
            <a:r>
              <a:rPr lang="fr-FR" sz="2800" dirty="0"/>
              <a:t>(7.1-12)</a:t>
            </a:r>
            <a:endParaRPr lang="fr-FR" sz="4000" dirty="0"/>
          </a:p>
        </p:txBody>
      </p:sp>
      <p:sp>
        <p:nvSpPr>
          <p:cNvPr id="3" name="Espace réservé du contenu 2"/>
          <p:cNvSpPr>
            <a:spLocks noGrp="1"/>
          </p:cNvSpPr>
          <p:nvPr>
            <p:ph idx="1"/>
          </p:nvPr>
        </p:nvSpPr>
        <p:spPr/>
        <p:txBody>
          <a:bodyPr anchor="ctr">
            <a:normAutofit fontScale="92500"/>
          </a:bodyPr>
          <a:lstStyle/>
          <a:p>
            <a:pPr lvl="0" algn="ctr">
              <a:buFont typeface="Wingdings" charset="2"/>
              <a:buChar char="Ø"/>
            </a:pPr>
            <a:r>
              <a:rPr lang="fr-FR" sz="4400" dirty="0"/>
              <a:t>Avec les </a:t>
            </a:r>
            <a:r>
              <a:rPr lang="fr-FR" sz="4400" dirty="0">
                <a:solidFill>
                  <a:srgbClr val="0000FF"/>
                </a:solidFill>
              </a:rPr>
              <a:t>frères défaillants </a:t>
            </a:r>
            <a:r>
              <a:rPr lang="fr-FR" sz="2800" dirty="0"/>
              <a:t>(7.1-5)</a:t>
            </a:r>
            <a:endParaRPr lang="en-GB" sz="3600" dirty="0"/>
          </a:p>
          <a:p>
            <a:pPr lvl="0" algn="ctr">
              <a:buFont typeface="Wingdings" charset="2"/>
              <a:buChar char="Ø"/>
            </a:pPr>
            <a:r>
              <a:rPr lang="fr-FR" sz="4400" dirty="0"/>
              <a:t>Avec les </a:t>
            </a:r>
            <a:r>
              <a:rPr lang="fr-FR" sz="4432" dirty="0">
                <a:solidFill>
                  <a:srgbClr val="0000FF"/>
                </a:solidFill>
              </a:rPr>
              <a:t>pécheurs impénitents </a:t>
            </a:r>
            <a:r>
              <a:rPr lang="fr-FR" sz="2800" dirty="0"/>
              <a:t>(7.6)</a:t>
            </a:r>
            <a:endParaRPr lang="en-GB" sz="2800" dirty="0"/>
          </a:p>
          <a:p>
            <a:pPr lvl="0" algn="ctr">
              <a:buFont typeface="Wingdings" charset="2"/>
              <a:buChar char="Ø"/>
            </a:pPr>
            <a:r>
              <a:rPr lang="fr-FR" sz="4400" dirty="0"/>
              <a:t>Approche de </a:t>
            </a:r>
            <a:r>
              <a:rPr lang="fr-FR" sz="4432" dirty="0">
                <a:solidFill>
                  <a:srgbClr val="0000FF"/>
                </a:solidFill>
              </a:rPr>
              <a:t>Dieu</a:t>
            </a:r>
            <a:r>
              <a:rPr lang="fr-FR" sz="4400" dirty="0"/>
              <a:t> dans la </a:t>
            </a:r>
            <a:r>
              <a:rPr lang="fr-FR" sz="4432" dirty="0">
                <a:solidFill>
                  <a:srgbClr val="0000FF"/>
                </a:solidFill>
              </a:rPr>
              <a:t>prière</a:t>
            </a:r>
            <a:r>
              <a:rPr lang="fr-FR" sz="4400" dirty="0"/>
              <a:t> </a:t>
            </a:r>
            <a:r>
              <a:rPr lang="fr-FR" sz="2800" dirty="0"/>
              <a:t>(7.7-11)</a:t>
            </a:r>
            <a:endParaRPr lang="en-GB" sz="2800" dirty="0"/>
          </a:p>
          <a:p>
            <a:pPr lvl="0" algn="ctr">
              <a:buFont typeface="Wingdings" charset="2"/>
              <a:buChar char="Ø"/>
            </a:pPr>
            <a:r>
              <a:rPr lang="fr-FR" sz="4400" dirty="0"/>
              <a:t>La règle d’or, dans le </a:t>
            </a:r>
            <a:r>
              <a:rPr lang="fr-FR" sz="4432" dirty="0">
                <a:solidFill>
                  <a:srgbClr val="0000FF"/>
                </a:solidFill>
              </a:rPr>
              <a:t>rapport</a:t>
            </a:r>
            <a:r>
              <a:rPr lang="fr-FR" sz="4400" dirty="0"/>
              <a:t> à </a:t>
            </a:r>
            <a:r>
              <a:rPr lang="fr-FR" sz="4432" dirty="0">
                <a:solidFill>
                  <a:srgbClr val="0000FF"/>
                </a:solidFill>
              </a:rPr>
              <a:t>autrui</a:t>
            </a:r>
            <a:r>
              <a:rPr lang="fr-FR" sz="4400" dirty="0"/>
              <a:t> </a:t>
            </a:r>
            <a:r>
              <a:rPr lang="fr-FR" sz="2800" dirty="0"/>
              <a:t>(7.12)</a:t>
            </a:r>
            <a:endParaRPr lang="en-GB" sz="2800" dirty="0"/>
          </a:p>
          <a:p>
            <a:pPr algn="ctr">
              <a:buNone/>
            </a:pPr>
            <a:endParaRPr lang="fr-FR" sz="2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 7.1 </a:t>
            </a:r>
            <a:r>
              <a:rPr lang="fr-FR" sz="2800" b="0" dirty="0">
                <a:solidFill>
                  <a:srgbClr val="000000"/>
                </a:solidFill>
                <a:latin typeface="Tahoma"/>
                <a:ea typeface="Calibri"/>
              </a:rPr>
              <a:t>– Ne condamnez pas les autres, pour ne pas être vous–mêmes condamnés. </a:t>
            </a:r>
            <a:r>
              <a:rPr lang="fr-FR" sz="2500" b="0" dirty="0">
                <a:solidFill>
                  <a:srgbClr val="FF0000"/>
                </a:solidFill>
                <a:latin typeface="Tahoma"/>
                <a:ea typeface="Calibri"/>
              </a:rPr>
              <a:t>2</a:t>
            </a:r>
            <a:r>
              <a:rPr lang="fr-FR" sz="2800" b="0" dirty="0">
                <a:solidFill>
                  <a:srgbClr val="000000"/>
                </a:solidFill>
                <a:latin typeface="Tahoma"/>
                <a:ea typeface="Calibri"/>
              </a:rPr>
              <a:t>  Car vous serez condamnés vous–mêmes de la manière dont vous aurez condamné, et on vous appliquera la mesure dont vous vous serez servis pour mesurer les autres. </a:t>
            </a:r>
            <a:r>
              <a:rPr lang="fr-FR" sz="2500" b="0" dirty="0">
                <a:solidFill>
                  <a:srgbClr val="FF0000"/>
                </a:solidFill>
                <a:latin typeface="Tahoma"/>
                <a:ea typeface="Calibri"/>
              </a:rPr>
              <a:t>3</a:t>
            </a:r>
            <a:r>
              <a:rPr lang="fr-FR" sz="2800" b="0" dirty="0">
                <a:solidFill>
                  <a:srgbClr val="000000"/>
                </a:solidFill>
                <a:latin typeface="Tahoma"/>
                <a:ea typeface="Calibri"/>
              </a:rPr>
              <a:t>  Pourquoi vois–tu les grains de sciure dans l’œil de ton frère, alors que tu ne remarques pas la poutre qui est dans le tien ? </a:t>
            </a:r>
            <a:r>
              <a:rPr lang="fr-FR" sz="2500" b="0" dirty="0">
                <a:solidFill>
                  <a:srgbClr val="FF0000"/>
                </a:solidFill>
                <a:latin typeface="Tahoma"/>
                <a:ea typeface="Calibri"/>
              </a:rPr>
              <a:t>4</a:t>
            </a:r>
            <a:r>
              <a:rPr lang="fr-FR" sz="2800" b="0" dirty="0">
                <a:solidFill>
                  <a:srgbClr val="000000"/>
                </a:solidFill>
                <a:latin typeface="Tahoma"/>
                <a:ea typeface="Calibri"/>
              </a:rPr>
              <a:t>  Comment oses–tu dire à ton frère : « Laisse–moi enlever cette sciure de ton œil, alors qu’il y a une poutre dans le tien » ? </a:t>
            </a:r>
            <a:r>
              <a:rPr lang="fr-FR" sz="2500" b="0" dirty="0">
                <a:solidFill>
                  <a:srgbClr val="FF0000"/>
                </a:solidFill>
                <a:latin typeface="Tahoma"/>
                <a:ea typeface="Calibri"/>
              </a:rPr>
              <a:t>5</a:t>
            </a:r>
            <a:r>
              <a:rPr lang="fr-FR" sz="2800" b="0" dirty="0">
                <a:solidFill>
                  <a:srgbClr val="000000"/>
                </a:solidFill>
                <a:latin typeface="Tahoma"/>
                <a:ea typeface="Calibri"/>
              </a:rPr>
              <a:t>  Hypocrite ! Commence donc par retirer la poutre de ton œil, alors tu y verras assez clair pour ôter la sciure de l’œil de ton frère. </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1066800"/>
          </a:xfrm>
        </p:spPr>
        <p:txBody>
          <a:bodyPr anchor="ctr">
            <a:noAutofit/>
          </a:bodyPr>
          <a:lstStyle/>
          <a:p>
            <a:pPr algn="ctr"/>
            <a:r>
              <a:rPr lang="fr-FR" sz="4800" dirty="0"/>
              <a:t>Attitude / frères</a:t>
            </a:r>
            <a:r>
              <a:rPr lang="fr-FR" sz="4800" dirty="0">
                <a:solidFill>
                  <a:srgbClr val="FF0000"/>
                </a:solidFill>
              </a:rPr>
              <a:t> </a:t>
            </a:r>
            <a:r>
              <a:rPr lang="fr-FR" sz="4800" dirty="0">
                <a:solidFill>
                  <a:srgbClr val="0000FF"/>
                </a:solidFill>
              </a:rPr>
              <a:t>défaillants </a:t>
            </a:r>
            <a:r>
              <a:rPr lang="fr-FR" sz="2800" dirty="0"/>
              <a:t>(7.1-5)</a:t>
            </a:r>
            <a:endParaRPr lang="fr-FR" sz="4000" dirty="0"/>
          </a:p>
        </p:txBody>
      </p:sp>
      <p:sp>
        <p:nvSpPr>
          <p:cNvPr id="3" name="Espace réservé du contenu 2"/>
          <p:cNvSpPr>
            <a:spLocks noGrp="1"/>
          </p:cNvSpPr>
          <p:nvPr>
            <p:ph idx="1"/>
          </p:nvPr>
        </p:nvSpPr>
        <p:spPr>
          <a:xfrm>
            <a:off x="457200" y="1447800"/>
            <a:ext cx="8229600" cy="4876800"/>
          </a:xfrm>
        </p:spPr>
        <p:txBody>
          <a:bodyPr anchor="ctr">
            <a:normAutofit/>
          </a:bodyPr>
          <a:lstStyle/>
          <a:p>
            <a:pPr algn="ctr">
              <a:buNone/>
            </a:pPr>
            <a:r>
              <a:rPr lang="fr-FR" sz="4000" dirty="0"/>
              <a:t>Non à l’esprit de </a:t>
            </a:r>
            <a:r>
              <a:rPr lang="fr-FR" sz="4000" dirty="0">
                <a:solidFill>
                  <a:srgbClr val="0000FF"/>
                </a:solidFill>
              </a:rPr>
              <a:t>jugement</a:t>
            </a:r>
            <a:r>
              <a:rPr lang="fr-FR" sz="4000" b="1" dirty="0">
                <a:solidFill>
                  <a:srgbClr val="0000FF"/>
                </a:solidFill>
              </a:rPr>
              <a:t> </a:t>
            </a:r>
            <a:r>
              <a:rPr lang="fr-FR" sz="2800" dirty="0"/>
              <a:t>(1)</a:t>
            </a:r>
            <a:endParaRPr lang="fr-FR" sz="4000" dirty="0"/>
          </a:p>
          <a:p>
            <a:pPr algn="ctr">
              <a:buNone/>
            </a:pPr>
            <a:r>
              <a:rPr lang="fr-FR" sz="4000" dirty="0"/>
              <a:t>L’évaluation d’autrui appliquée à </a:t>
            </a:r>
            <a:r>
              <a:rPr lang="fr-FR" sz="4000" dirty="0">
                <a:solidFill>
                  <a:srgbClr val="0000FF"/>
                </a:solidFill>
              </a:rPr>
              <a:t>soi-même</a:t>
            </a:r>
            <a:r>
              <a:rPr lang="fr-FR" sz="4000" b="1" dirty="0">
                <a:solidFill>
                  <a:srgbClr val="0000FF"/>
                </a:solidFill>
              </a:rPr>
              <a:t> </a:t>
            </a:r>
            <a:r>
              <a:rPr lang="fr-FR" sz="2800" dirty="0"/>
              <a:t>(2)</a:t>
            </a:r>
          </a:p>
          <a:p>
            <a:pPr algn="ctr">
              <a:buNone/>
            </a:pPr>
            <a:r>
              <a:rPr lang="fr-FR" sz="4000" dirty="0"/>
              <a:t>Où est la </a:t>
            </a:r>
            <a:r>
              <a:rPr lang="fr-FR" sz="4000" dirty="0">
                <a:solidFill>
                  <a:srgbClr val="0000FF"/>
                </a:solidFill>
              </a:rPr>
              <a:t>paille</a:t>
            </a:r>
            <a:r>
              <a:rPr lang="fr-FR" sz="4000" dirty="0"/>
              <a:t> ? La </a:t>
            </a:r>
            <a:r>
              <a:rPr lang="fr-FR" sz="4000" dirty="0">
                <a:solidFill>
                  <a:srgbClr val="0000FF"/>
                </a:solidFill>
              </a:rPr>
              <a:t>poutre</a:t>
            </a:r>
            <a:r>
              <a:rPr lang="fr-FR" sz="4000" dirty="0"/>
              <a:t> ? </a:t>
            </a:r>
            <a:r>
              <a:rPr lang="fr-FR" sz="2800" dirty="0"/>
              <a:t>(3-4)</a:t>
            </a:r>
          </a:p>
          <a:p>
            <a:pPr algn="ctr">
              <a:buNone/>
            </a:pPr>
            <a:r>
              <a:rPr lang="fr-FR" sz="4000" dirty="0"/>
              <a:t>Le remède à </a:t>
            </a:r>
            <a:r>
              <a:rPr lang="fr-FR" sz="4000" dirty="0">
                <a:solidFill>
                  <a:srgbClr val="0000FF"/>
                </a:solidFill>
              </a:rPr>
              <a:t>l’hypocrisie</a:t>
            </a:r>
            <a:r>
              <a:rPr lang="fr-FR" sz="4000" dirty="0"/>
              <a:t> </a:t>
            </a:r>
            <a:r>
              <a:rPr lang="fr-FR" sz="2800" dirty="0"/>
              <a:t>(5)</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a:t>
            </a:r>
            <a:r>
              <a:rPr lang="fr-FR" sz="3200" b="0" dirty="0">
                <a:solidFill>
                  <a:srgbClr val="000000"/>
                </a:solidFill>
                <a:latin typeface="Tahoma"/>
                <a:ea typeface="Calibri"/>
              </a:rPr>
              <a:t> </a:t>
            </a:r>
            <a:r>
              <a:rPr lang="fr-FR" sz="2500" b="0" dirty="0">
                <a:solidFill>
                  <a:srgbClr val="FF0000"/>
                </a:solidFill>
                <a:latin typeface="Tahoma"/>
                <a:ea typeface="Calibri"/>
              </a:rPr>
              <a:t>7. 6  </a:t>
            </a:r>
            <a:r>
              <a:rPr lang="fr-FR" sz="3200" b="0" dirty="0">
                <a:solidFill>
                  <a:srgbClr val="000000"/>
                </a:solidFill>
                <a:latin typeface="Tahoma"/>
                <a:ea typeface="Calibri"/>
              </a:rPr>
              <a:t>– Gardez–vous de donner aux chiens ce qui est sacré, et ne jetez pas vos perles devant les porcs, de peur qu’ils ne piétinent vos perles et que les chiens ne se retournent contre vous pour vous déchirer.</a:t>
            </a:r>
            <a:br>
              <a:rPr lang="fr-FR" sz="2400" dirty="0">
                <a:solidFill>
                  <a:srgbClr val="000000"/>
                </a:solidFill>
                <a:latin typeface="Tahoma"/>
                <a:ea typeface="Calibri"/>
              </a:rPr>
            </a:br>
            <a:endParaRPr lang="fr-FR" sz="2400" b="0" dirty="0">
              <a:solidFill>
                <a:srgbClr val="000000"/>
              </a:solidFill>
              <a:latin typeface="Tahoma"/>
              <a:ea typeface="Calibri"/>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1066800"/>
          </a:xfrm>
        </p:spPr>
        <p:txBody>
          <a:bodyPr anchor="ctr">
            <a:noAutofit/>
          </a:bodyPr>
          <a:lstStyle/>
          <a:p>
            <a:pPr algn="ctr"/>
            <a:r>
              <a:rPr lang="fr-FR" sz="4800" dirty="0"/>
              <a:t>Attitude / pécheurs</a:t>
            </a:r>
            <a:r>
              <a:rPr lang="fr-FR" sz="4800" dirty="0">
                <a:solidFill>
                  <a:srgbClr val="FF0000"/>
                </a:solidFill>
              </a:rPr>
              <a:t> </a:t>
            </a:r>
            <a:r>
              <a:rPr lang="fr-FR" sz="4800" dirty="0">
                <a:solidFill>
                  <a:srgbClr val="0000FF"/>
                </a:solidFill>
              </a:rPr>
              <a:t>impénitents </a:t>
            </a:r>
            <a:r>
              <a:rPr lang="fr-FR" sz="2800" dirty="0"/>
              <a:t>(7.6)</a:t>
            </a:r>
            <a:endParaRPr lang="fr-FR" sz="4000" dirty="0"/>
          </a:p>
        </p:txBody>
      </p:sp>
      <p:sp>
        <p:nvSpPr>
          <p:cNvPr id="3" name="Espace réservé du contenu 2"/>
          <p:cNvSpPr>
            <a:spLocks noGrp="1"/>
          </p:cNvSpPr>
          <p:nvPr>
            <p:ph idx="1"/>
          </p:nvPr>
        </p:nvSpPr>
        <p:spPr/>
        <p:txBody>
          <a:bodyPr anchor="ctr">
            <a:normAutofit/>
          </a:bodyPr>
          <a:lstStyle/>
          <a:p>
            <a:pPr algn="ctr">
              <a:buNone/>
            </a:pPr>
            <a:r>
              <a:rPr lang="fr-FR" sz="5400" dirty="0"/>
              <a:t>Besoin de </a:t>
            </a:r>
            <a:r>
              <a:rPr lang="fr-FR" sz="5400" dirty="0">
                <a:solidFill>
                  <a:srgbClr val="0000FF"/>
                </a:solidFill>
              </a:rPr>
              <a:t>discernement</a:t>
            </a:r>
          </a:p>
          <a:p>
            <a:pPr algn="ctr">
              <a:buNone/>
            </a:pPr>
            <a:r>
              <a:rPr lang="fr-FR" sz="5400" dirty="0"/>
              <a:t>Besoin d’</a:t>
            </a:r>
            <a:r>
              <a:rPr lang="fr-FR" sz="5400" dirty="0">
                <a:solidFill>
                  <a:srgbClr val="0000FF"/>
                </a:solidFill>
              </a:rPr>
              <a:t>anticipation</a:t>
            </a:r>
          </a:p>
          <a:p>
            <a:pPr algn="ctr">
              <a:buNone/>
            </a:pPr>
            <a:r>
              <a:rPr lang="fr-FR" sz="5400" dirty="0"/>
              <a:t>Besoin de </a:t>
            </a:r>
            <a:r>
              <a:rPr lang="fr-FR" sz="5400" dirty="0">
                <a:solidFill>
                  <a:srgbClr val="0000FF"/>
                </a:solidFill>
              </a:rPr>
              <a:t>sagesse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b">
            <a:normAutofit/>
          </a:bodyPr>
          <a:lstStyle/>
          <a:p>
            <a:pPr algn="ctr"/>
            <a:r>
              <a:rPr lang="fr-FR" sz="2500" b="0" dirty="0">
                <a:solidFill>
                  <a:srgbClr val="FF0000"/>
                </a:solidFill>
                <a:latin typeface="Tahoma"/>
                <a:ea typeface="Calibri"/>
              </a:rPr>
              <a:t>Mt 7.7 </a:t>
            </a:r>
            <a:r>
              <a:rPr lang="fr-FR" sz="2800" b="0" dirty="0">
                <a:solidFill>
                  <a:srgbClr val="000000"/>
                </a:solidFill>
                <a:latin typeface="Tahoma"/>
                <a:ea typeface="Calibri"/>
              </a:rPr>
              <a:t>– Demandez, et vous recevrez ; cherchez, et vous trouverez ; frappez, et l’on vous ouvrira. </a:t>
            </a:r>
            <a:r>
              <a:rPr lang="fr-FR" sz="2500" b="0" dirty="0">
                <a:solidFill>
                  <a:srgbClr val="FF0000"/>
                </a:solidFill>
                <a:latin typeface="Tahoma"/>
                <a:ea typeface="Calibri"/>
              </a:rPr>
              <a:t>8</a:t>
            </a:r>
            <a:r>
              <a:rPr lang="fr-FR" sz="2800" b="0" dirty="0">
                <a:solidFill>
                  <a:srgbClr val="000000"/>
                </a:solidFill>
                <a:latin typeface="Tahoma"/>
                <a:ea typeface="Calibri"/>
              </a:rPr>
              <a:t>  Car celui qui demande reçoit ; celui qui cherche trouve, et l’on ouvre à celui qui frappe. </a:t>
            </a:r>
            <a:r>
              <a:rPr lang="fr-FR" sz="2500" b="0" dirty="0">
                <a:solidFill>
                  <a:srgbClr val="FF0000"/>
                </a:solidFill>
                <a:latin typeface="Tahoma"/>
                <a:ea typeface="Calibri"/>
              </a:rPr>
              <a:t>9</a:t>
            </a:r>
            <a:r>
              <a:rPr lang="fr-FR" sz="2800" b="0" dirty="0">
                <a:solidFill>
                  <a:srgbClr val="000000"/>
                </a:solidFill>
                <a:latin typeface="Tahoma"/>
                <a:ea typeface="Calibri"/>
              </a:rPr>
              <a:t>  Qui de vous donnera un caillou à son fils quand celui–ci lui demande du pain ? </a:t>
            </a:r>
            <a:r>
              <a:rPr lang="fr-FR" sz="2500" b="0" dirty="0">
                <a:solidFill>
                  <a:srgbClr val="FF0000"/>
                </a:solidFill>
                <a:latin typeface="Tahoma"/>
                <a:ea typeface="Calibri"/>
              </a:rPr>
              <a:t>10</a:t>
            </a:r>
            <a:r>
              <a:rPr lang="fr-FR" sz="2800" b="0" dirty="0">
                <a:solidFill>
                  <a:srgbClr val="000000"/>
                </a:solidFill>
                <a:latin typeface="Tahoma"/>
                <a:ea typeface="Calibri"/>
              </a:rPr>
              <a:t>  Ou bien, s’il lui demande un poisson, lui donnera–t–il un serpent ? </a:t>
            </a:r>
            <a:r>
              <a:rPr lang="fr-FR" sz="2500" b="0" dirty="0">
                <a:solidFill>
                  <a:srgbClr val="FF0000"/>
                </a:solidFill>
                <a:latin typeface="Tahoma"/>
                <a:ea typeface="Calibri"/>
              </a:rPr>
              <a:t>11</a:t>
            </a:r>
            <a:r>
              <a:rPr lang="fr-FR" sz="2800" b="0" dirty="0">
                <a:solidFill>
                  <a:srgbClr val="000000"/>
                </a:solidFill>
                <a:latin typeface="Tahoma"/>
                <a:ea typeface="Calibri"/>
              </a:rPr>
              <a:t>  Si donc, tout mauvais que vous êtes, vous savez donner de bonnes choses à vos enfants, à combien plus forte raison votre Père céleste donnera–t–il de bonnes choses à ceux qui les lui demandent.</a:t>
            </a:r>
            <a:br>
              <a:rPr lang="fr-FR" sz="2400" dirty="0">
                <a:solidFill>
                  <a:srgbClr val="000000"/>
                </a:solidFill>
                <a:latin typeface="Tahoma"/>
                <a:ea typeface="Calibri"/>
              </a:rPr>
            </a:br>
            <a:br>
              <a:rPr lang="fr-FR" sz="2400" dirty="0">
                <a:solidFill>
                  <a:srgbClr val="000000"/>
                </a:solidFill>
                <a:latin typeface="Tahoma"/>
                <a:ea typeface="Calibri"/>
              </a:rPr>
            </a:br>
            <a:endParaRPr lang="fr-FR" sz="2400" b="0" dirty="0">
              <a:solidFill>
                <a:srgbClr val="000000"/>
              </a:solidFill>
              <a:latin typeface="Tahoma"/>
              <a:ea typeface="Calibri"/>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1066800"/>
          </a:xfrm>
        </p:spPr>
        <p:txBody>
          <a:bodyPr anchor="ctr">
            <a:noAutofit/>
          </a:bodyPr>
          <a:lstStyle/>
          <a:p>
            <a:pPr algn="ctr"/>
            <a:r>
              <a:rPr lang="fr-FR" sz="4800" dirty="0"/>
              <a:t>Approche de </a:t>
            </a:r>
            <a:r>
              <a:rPr lang="fr-FR" sz="4800" dirty="0">
                <a:solidFill>
                  <a:srgbClr val="0000FF"/>
                </a:solidFill>
              </a:rPr>
              <a:t>Dieu </a:t>
            </a:r>
            <a:r>
              <a:rPr lang="fr-FR" sz="4800" dirty="0"/>
              <a:t>dans la </a:t>
            </a:r>
            <a:r>
              <a:rPr lang="fr-FR" sz="4800" dirty="0">
                <a:solidFill>
                  <a:srgbClr val="0000FF"/>
                </a:solidFill>
              </a:rPr>
              <a:t>prière</a:t>
            </a:r>
            <a:r>
              <a:rPr lang="fr-FR" sz="4800" dirty="0">
                <a:solidFill>
                  <a:srgbClr val="FF0000"/>
                </a:solidFill>
              </a:rPr>
              <a:t> </a:t>
            </a:r>
            <a:r>
              <a:rPr lang="fr-FR" sz="4800" dirty="0">
                <a:solidFill>
                  <a:srgbClr val="0000FF"/>
                </a:solidFill>
              </a:rPr>
              <a:t> </a:t>
            </a:r>
            <a:r>
              <a:rPr lang="fr-FR" sz="2800" dirty="0"/>
              <a:t>(7.7-11)</a:t>
            </a:r>
            <a:endParaRPr lang="fr-FR" sz="4000" dirty="0"/>
          </a:p>
        </p:txBody>
      </p:sp>
      <p:sp>
        <p:nvSpPr>
          <p:cNvPr id="3" name="Espace réservé du contenu 2"/>
          <p:cNvSpPr>
            <a:spLocks noGrp="1"/>
          </p:cNvSpPr>
          <p:nvPr>
            <p:ph idx="1"/>
          </p:nvPr>
        </p:nvSpPr>
        <p:spPr>
          <a:xfrm>
            <a:off x="457200" y="1371600"/>
            <a:ext cx="8229600" cy="4953000"/>
          </a:xfrm>
        </p:spPr>
        <p:txBody>
          <a:bodyPr anchor="ctr">
            <a:normAutofit/>
          </a:bodyPr>
          <a:lstStyle/>
          <a:p>
            <a:pPr algn="ctr">
              <a:buFont typeface="Wingdings" charset="2"/>
              <a:buChar char="Ø"/>
            </a:pPr>
            <a:r>
              <a:rPr lang="fr-FR" sz="3600" dirty="0"/>
              <a:t>Demander, chercher, frapper : un </a:t>
            </a:r>
            <a:r>
              <a:rPr lang="fr-FR" sz="3600" dirty="0">
                <a:solidFill>
                  <a:srgbClr val="0000FF"/>
                </a:solidFill>
              </a:rPr>
              <a:t>ordre</a:t>
            </a:r>
            <a:r>
              <a:rPr lang="fr-FR" sz="3600" b="1" dirty="0">
                <a:solidFill>
                  <a:srgbClr val="0000FF"/>
                </a:solidFill>
              </a:rPr>
              <a:t> </a:t>
            </a:r>
            <a:r>
              <a:rPr lang="fr-FR" sz="2800" dirty="0"/>
              <a:t>(7) </a:t>
            </a:r>
          </a:p>
          <a:p>
            <a:pPr algn="ctr">
              <a:buFont typeface="Wingdings" charset="2"/>
              <a:buChar char="Ø"/>
            </a:pPr>
            <a:r>
              <a:rPr lang="fr-FR" sz="3600" dirty="0"/>
              <a:t>Recevoir, trouver, répondre : une </a:t>
            </a:r>
            <a:r>
              <a:rPr lang="fr-FR" sz="3600" dirty="0">
                <a:solidFill>
                  <a:srgbClr val="0000FF"/>
                </a:solidFill>
              </a:rPr>
              <a:t>promesse</a:t>
            </a:r>
            <a:r>
              <a:rPr lang="fr-FR" sz="3600" dirty="0"/>
              <a:t> </a:t>
            </a:r>
            <a:r>
              <a:rPr lang="fr-FR" sz="2800" dirty="0"/>
              <a:t>(7)</a:t>
            </a:r>
          </a:p>
          <a:p>
            <a:pPr algn="ctr">
              <a:buFont typeface="Wingdings" charset="2"/>
              <a:buChar char="Ø"/>
            </a:pPr>
            <a:r>
              <a:rPr lang="fr-FR" sz="3600" dirty="0"/>
              <a:t>Un </a:t>
            </a:r>
            <a:r>
              <a:rPr lang="fr-FR" sz="3600" dirty="0">
                <a:solidFill>
                  <a:srgbClr val="0000FF"/>
                </a:solidFill>
              </a:rPr>
              <a:t>principe</a:t>
            </a:r>
            <a:r>
              <a:rPr lang="fr-FR" sz="3600" dirty="0"/>
              <a:t> spirituel vérifié </a:t>
            </a:r>
            <a:r>
              <a:rPr lang="fr-FR" sz="2800" dirty="0"/>
              <a:t>(8)</a:t>
            </a:r>
          </a:p>
          <a:p>
            <a:pPr algn="ctr">
              <a:buFont typeface="Wingdings" charset="2"/>
              <a:buChar char="Ø"/>
            </a:pPr>
            <a:r>
              <a:rPr lang="fr-FR" sz="3600" dirty="0">
                <a:solidFill>
                  <a:srgbClr val="0000FF"/>
                </a:solidFill>
              </a:rPr>
              <a:t>Bienveillance</a:t>
            </a:r>
            <a:r>
              <a:rPr lang="fr-FR" sz="3600" dirty="0"/>
              <a:t> de la paternité humaine et divine </a:t>
            </a:r>
            <a:r>
              <a:rPr lang="fr-FR" sz="2800" dirty="0"/>
              <a:t>(9-11)</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85" decel="100000"/>
                                        <p:tgtEl>
                                          <p:spTgt spid="3">
                                            <p:txEl>
                                              <p:pRg st="0" end="0"/>
                                            </p:txEl>
                                          </p:spTgt>
                                        </p:tgtEl>
                                      </p:cBhvr>
                                    </p:animEffect>
                                    <p:animScale>
                                      <p:cBhvr>
                                        <p:cTn id="8" dur="385" decel="100000"/>
                                        <p:tgtEl>
                                          <p:spTgt spid="3">
                                            <p:txEl>
                                              <p:pRg st="0" end="0"/>
                                            </p:txEl>
                                          </p:spTgt>
                                        </p:tgtEl>
                                      </p:cBhvr>
                                      <p:from x="10000" y="10000"/>
                                      <p:to x="200000" y="450000"/>
                                    </p:animScale>
                                    <p:animScale>
                                      <p:cBhvr>
                                        <p:cTn id="9" dur="615" accel="100000" fill="hold">
                                          <p:stCondLst>
                                            <p:cond delay="385"/>
                                          </p:stCondLst>
                                        </p:cTn>
                                        <p:tgtEl>
                                          <p:spTgt spid="3">
                                            <p:txEl>
                                              <p:pRg st="0" end="0"/>
                                            </p:txEl>
                                          </p:spTgt>
                                        </p:tgtEl>
                                      </p:cBhvr>
                                      <p:from x="200000" y="450000"/>
                                      <p:to x="100000" y="100000"/>
                                    </p:animScale>
                                    <p:set>
                                      <p:cBhvr>
                                        <p:cTn id="10" dur="385" fill="hold"/>
                                        <p:tgtEl>
                                          <p:spTgt spid="3">
                                            <p:txEl>
                                              <p:pRg st="0" end="0"/>
                                            </p:txEl>
                                          </p:spTgt>
                                        </p:tgtEl>
                                        <p:attrNameLst>
                                          <p:attrName>ppt_x</p:attrName>
                                        </p:attrNameLst>
                                      </p:cBhvr>
                                      <p:to>
                                        <p:strVal val="(0.5)"/>
                                      </p:to>
                                    </p:set>
                                    <p:anim from="(0.5)" to="(#ppt_x)" calcmode="lin" valueType="num">
                                      <p:cBhvr>
                                        <p:cTn id="11" dur="615" accel="100000" fill="hold">
                                          <p:stCondLst>
                                            <p:cond delay="385"/>
                                          </p:stCondLst>
                                        </p:cTn>
                                        <p:tgtEl>
                                          <p:spTgt spid="3">
                                            <p:txEl>
                                              <p:pRg st="0" end="0"/>
                                            </p:txEl>
                                          </p:spTgt>
                                        </p:tgtEl>
                                        <p:attrNameLst>
                                          <p:attrName>ppt_x</p:attrName>
                                        </p:attrNameLst>
                                      </p:cBhvr>
                                    </p:anim>
                                    <p:set>
                                      <p:cBhvr>
                                        <p:cTn id="12" dur="385" fill="hold"/>
                                        <p:tgtEl>
                                          <p:spTgt spid="3">
                                            <p:txEl>
                                              <p:pRg st="0" end="0"/>
                                            </p:txEl>
                                          </p:spTgt>
                                        </p:tgtEl>
                                        <p:attrNameLst>
                                          <p:attrName>ppt_y</p:attrName>
                                        </p:attrNameLst>
                                      </p:cBhvr>
                                      <p:to>
                                        <p:strVal val="(#ppt_y+0.4)"/>
                                      </p:to>
                                    </p:set>
                                    <p:anim from="(#ppt_y+0.4)" to="(#ppt_y)" calcmode="lin" valueType="num">
                                      <p:cBhvr>
                                        <p:cTn id="13" dur="615" accel="100000" fill="hold">
                                          <p:stCondLst>
                                            <p:cond delay="385"/>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385" decel="100000"/>
                                        <p:tgtEl>
                                          <p:spTgt spid="3">
                                            <p:txEl>
                                              <p:pRg st="1" end="1"/>
                                            </p:txEl>
                                          </p:spTgt>
                                        </p:tgtEl>
                                      </p:cBhvr>
                                    </p:animEffect>
                                    <p:animScale>
                                      <p:cBhvr>
                                        <p:cTn id="19" dur="385" decel="100000"/>
                                        <p:tgtEl>
                                          <p:spTgt spid="3">
                                            <p:txEl>
                                              <p:pRg st="1" end="1"/>
                                            </p:txEl>
                                          </p:spTgt>
                                        </p:tgtEl>
                                      </p:cBhvr>
                                      <p:from x="10000" y="10000"/>
                                      <p:to x="200000" y="450000"/>
                                    </p:animScale>
                                    <p:animScale>
                                      <p:cBhvr>
                                        <p:cTn id="20" dur="615" accel="100000" fill="hold">
                                          <p:stCondLst>
                                            <p:cond delay="385"/>
                                          </p:stCondLst>
                                        </p:cTn>
                                        <p:tgtEl>
                                          <p:spTgt spid="3">
                                            <p:txEl>
                                              <p:pRg st="1" end="1"/>
                                            </p:txEl>
                                          </p:spTgt>
                                        </p:tgtEl>
                                      </p:cBhvr>
                                      <p:from x="200000" y="450000"/>
                                      <p:to x="100000" y="100000"/>
                                    </p:animScale>
                                    <p:set>
                                      <p:cBhvr>
                                        <p:cTn id="21" dur="385" fill="hold"/>
                                        <p:tgtEl>
                                          <p:spTgt spid="3">
                                            <p:txEl>
                                              <p:pRg st="1" end="1"/>
                                            </p:txEl>
                                          </p:spTgt>
                                        </p:tgtEl>
                                        <p:attrNameLst>
                                          <p:attrName>ppt_x</p:attrName>
                                        </p:attrNameLst>
                                      </p:cBhvr>
                                      <p:to>
                                        <p:strVal val="(0.5)"/>
                                      </p:to>
                                    </p:set>
                                    <p:anim from="(0.5)" to="(#ppt_x)" calcmode="lin" valueType="num">
                                      <p:cBhvr>
                                        <p:cTn id="22" dur="615" accel="100000" fill="hold">
                                          <p:stCondLst>
                                            <p:cond delay="385"/>
                                          </p:stCondLst>
                                        </p:cTn>
                                        <p:tgtEl>
                                          <p:spTgt spid="3">
                                            <p:txEl>
                                              <p:pRg st="1" end="1"/>
                                            </p:txEl>
                                          </p:spTgt>
                                        </p:tgtEl>
                                        <p:attrNameLst>
                                          <p:attrName>ppt_x</p:attrName>
                                        </p:attrNameLst>
                                      </p:cBhvr>
                                    </p:anim>
                                    <p:set>
                                      <p:cBhvr>
                                        <p:cTn id="23" dur="385" fill="hold"/>
                                        <p:tgtEl>
                                          <p:spTgt spid="3">
                                            <p:txEl>
                                              <p:pRg st="1" end="1"/>
                                            </p:txEl>
                                          </p:spTgt>
                                        </p:tgtEl>
                                        <p:attrNameLst>
                                          <p:attrName>ppt_y</p:attrName>
                                        </p:attrNameLst>
                                      </p:cBhvr>
                                      <p:to>
                                        <p:strVal val="(#ppt_y+0.4)"/>
                                      </p:to>
                                    </p:set>
                                    <p:anim from="(#ppt_y+0.4)" to="(#ppt_y)" calcmode="lin" valueType="num">
                                      <p:cBhvr>
                                        <p:cTn id="24" dur="615" accel="100000" fill="hold">
                                          <p:stCondLst>
                                            <p:cond delay="385"/>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385" decel="100000"/>
                                        <p:tgtEl>
                                          <p:spTgt spid="3">
                                            <p:txEl>
                                              <p:pRg st="2" end="2"/>
                                            </p:txEl>
                                          </p:spTgt>
                                        </p:tgtEl>
                                      </p:cBhvr>
                                    </p:animEffect>
                                    <p:animScale>
                                      <p:cBhvr>
                                        <p:cTn id="30" dur="385" decel="100000"/>
                                        <p:tgtEl>
                                          <p:spTgt spid="3">
                                            <p:txEl>
                                              <p:pRg st="2" end="2"/>
                                            </p:txEl>
                                          </p:spTgt>
                                        </p:tgtEl>
                                      </p:cBhvr>
                                      <p:from x="10000" y="10000"/>
                                      <p:to x="200000" y="450000"/>
                                    </p:animScale>
                                    <p:animScale>
                                      <p:cBhvr>
                                        <p:cTn id="31" dur="615" accel="100000" fill="hold">
                                          <p:stCondLst>
                                            <p:cond delay="385"/>
                                          </p:stCondLst>
                                        </p:cTn>
                                        <p:tgtEl>
                                          <p:spTgt spid="3">
                                            <p:txEl>
                                              <p:pRg st="2" end="2"/>
                                            </p:txEl>
                                          </p:spTgt>
                                        </p:tgtEl>
                                      </p:cBhvr>
                                      <p:from x="200000" y="450000"/>
                                      <p:to x="100000" y="100000"/>
                                    </p:animScale>
                                    <p:set>
                                      <p:cBhvr>
                                        <p:cTn id="32" dur="385" fill="hold"/>
                                        <p:tgtEl>
                                          <p:spTgt spid="3">
                                            <p:txEl>
                                              <p:pRg st="2" end="2"/>
                                            </p:txEl>
                                          </p:spTgt>
                                        </p:tgtEl>
                                        <p:attrNameLst>
                                          <p:attrName>ppt_x</p:attrName>
                                        </p:attrNameLst>
                                      </p:cBhvr>
                                      <p:to>
                                        <p:strVal val="(0.5)"/>
                                      </p:to>
                                    </p:set>
                                    <p:anim from="(0.5)" to="(#ppt_x)" calcmode="lin" valueType="num">
                                      <p:cBhvr>
                                        <p:cTn id="33" dur="615" accel="100000" fill="hold">
                                          <p:stCondLst>
                                            <p:cond delay="385"/>
                                          </p:stCondLst>
                                        </p:cTn>
                                        <p:tgtEl>
                                          <p:spTgt spid="3">
                                            <p:txEl>
                                              <p:pRg st="2" end="2"/>
                                            </p:txEl>
                                          </p:spTgt>
                                        </p:tgtEl>
                                        <p:attrNameLst>
                                          <p:attrName>ppt_x</p:attrName>
                                        </p:attrNameLst>
                                      </p:cBhvr>
                                    </p:anim>
                                    <p:set>
                                      <p:cBhvr>
                                        <p:cTn id="34" dur="385" fill="hold"/>
                                        <p:tgtEl>
                                          <p:spTgt spid="3">
                                            <p:txEl>
                                              <p:pRg st="2" end="2"/>
                                            </p:txEl>
                                          </p:spTgt>
                                        </p:tgtEl>
                                        <p:attrNameLst>
                                          <p:attrName>ppt_y</p:attrName>
                                        </p:attrNameLst>
                                      </p:cBhvr>
                                      <p:to>
                                        <p:strVal val="(#ppt_y+0.4)"/>
                                      </p:to>
                                    </p:set>
                                    <p:anim from="(#ppt_y+0.4)" to="(#ppt_y)" calcmode="lin" valueType="num">
                                      <p:cBhvr>
                                        <p:cTn id="35" dur="615" accel="100000" fill="hold">
                                          <p:stCondLst>
                                            <p:cond delay="385"/>
                                          </p:stCondLst>
                                        </p:cTn>
                                        <p:tgtEl>
                                          <p:spTgt spid="3">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385" decel="100000"/>
                                        <p:tgtEl>
                                          <p:spTgt spid="3">
                                            <p:txEl>
                                              <p:pRg st="3" end="3"/>
                                            </p:txEl>
                                          </p:spTgt>
                                        </p:tgtEl>
                                      </p:cBhvr>
                                    </p:animEffect>
                                    <p:animScale>
                                      <p:cBhvr>
                                        <p:cTn id="41" dur="385" decel="100000"/>
                                        <p:tgtEl>
                                          <p:spTgt spid="3">
                                            <p:txEl>
                                              <p:pRg st="3" end="3"/>
                                            </p:txEl>
                                          </p:spTgt>
                                        </p:tgtEl>
                                      </p:cBhvr>
                                      <p:from x="10000" y="10000"/>
                                      <p:to x="200000" y="450000"/>
                                    </p:animScale>
                                    <p:animScale>
                                      <p:cBhvr>
                                        <p:cTn id="42" dur="615" accel="100000" fill="hold">
                                          <p:stCondLst>
                                            <p:cond delay="385"/>
                                          </p:stCondLst>
                                        </p:cTn>
                                        <p:tgtEl>
                                          <p:spTgt spid="3">
                                            <p:txEl>
                                              <p:pRg st="3" end="3"/>
                                            </p:txEl>
                                          </p:spTgt>
                                        </p:tgtEl>
                                      </p:cBhvr>
                                      <p:from x="200000" y="450000"/>
                                      <p:to x="100000" y="100000"/>
                                    </p:animScale>
                                    <p:set>
                                      <p:cBhvr>
                                        <p:cTn id="43" dur="385" fill="hold"/>
                                        <p:tgtEl>
                                          <p:spTgt spid="3">
                                            <p:txEl>
                                              <p:pRg st="3" end="3"/>
                                            </p:txEl>
                                          </p:spTgt>
                                        </p:tgtEl>
                                        <p:attrNameLst>
                                          <p:attrName>ppt_x</p:attrName>
                                        </p:attrNameLst>
                                      </p:cBhvr>
                                      <p:to>
                                        <p:strVal val="(0.5)"/>
                                      </p:to>
                                    </p:set>
                                    <p:anim from="(0.5)" to="(#ppt_x)" calcmode="lin" valueType="num">
                                      <p:cBhvr>
                                        <p:cTn id="44" dur="615" accel="100000" fill="hold">
                                          <p:stCondLst>
                                            <p:cond delay="385"/>
                                          </p:stCondLst>
                                        </p:cTn>
                                        <p:tgtEl>
                                          <p:spTgt spid="3">
                                            <p:txEl>
                                              <p:pRg st="3" end="3"/>
                                            </p:txEl>
                                          </p:spTgt>
                                        </p:tgtEl>
                                        <p:attrNameLst>
                                          <p:attrName>ppt_x</p:attrName>
                                        </p:attrNameLst>
                                      </p:cBhvr>
                                    </p:anim>
                                    <p:set>
                                      <p:cBhvr>
                                        <p:cTn id="45" dur="385" fill="hold"/>
                                        <p:tgtEl>
                                          <p:spTgt spid="3">
                                            <p:txEl>
                                              <p:pRg st="3" end="3"/>
                                            </p:txEl>
                                          </p:spTgt>
                                        </p:tgtEl>
                                        <p:attrNameLst>
                                          <p:attrName>ppt_y</p:attrName>
                                        </p:attrNameLst>
                                      </p:cBhvr>
                                      <p:to>
                                        <p:strVal val="(#ppt_y+0.4)"/>
                                      </p:to>
                                    </p:set>
                                    <p:anim from="(#ppt_y+0.4)" to="(#ppt_y)" calcmode="lin" valueType="num">
                                      <p:cBhvr>
                                        <p:cTn id="46" dur="615" accel="100000" fill="hold">
                                          <p:stCondLst>
                                            <p:cond delay="385"/>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 7.12 </a:t>
            </a:r>
            <a:r>
              <a:rPr lang="fr-FR" sz="4000" b="0" dirty="0">
                <a:solidFill>
                  <a:srgbClr val="000000"/>
                </a:solidFill>
                <a:latin typeface="Tahoma"/>
                <a:ea typeface="Calibri"/>
              </a:rPr>
              <a:t>– Faites pour les autres tout ce que vous voudriez qu’ils fassent pour vous, car c’est là tout l’enseignement de la Loi et des prophètes. </a:t>
            </a:r>
            <a:br>
              <a:rPr lang="fr-FR" sz="2400" dirty="0">
                <a:solidFill>
                  <a:srgbClr val="000000"/>
                </a:solidFill>
                <a:latin typeface="Tahoma"/>
                <a:ea typeface="Calibri"/>
              </a:rPr>
            </a:br>
            <a:br>
              <a:rPr lang="fr-FR" sz="2400" dirty="0">
                <a:solidFill>
                  <a:srgbClr val="000000"/>
                </a:solidFill>
                <a:latin typeface="Tahoma"/>
                <a:ea typeface="Calibri"/>
              </a:rPr>
            </a:br>
            <a:endParaRPr lang="fr-FR" sz="2400" b="0" dirty="0">
              <a:solidFill>
                <a:srgbClr val="000000"/>
              </a:solidFill>
              <a:latin typeface="Tahoma"/>
              <a:ea typeface="Calibri"/>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76400"/>
          </a:xfrm>
        </p:spPr>
        <p:txBody>
          <a:bodyPr anchor="t">
            <a:normAutofit/>
          </a:bodyPr>
          <a:lstStyle/>
          <a:p>
            <a:pPr algn="ctr"/>
            <a:r>
              <a:rPr lang="fr-FR" sz="4400" dirty="0"/>
              <a:t>(2) </a:t>
            </a:r>
            <a:r>
              <a:rPr lang="fr-FR" sz="5400" dirty="0"/>
              <a:t>Ceux </a:t>
            </a:r>
            <a:r>
              <a:rPr lang="fr-FR" sz="5400" dirty="0">
                <a:solidFill>
                  <a:srgbClr val="0000FF"/>
                </a:solidFill>
              </a:rPr>
              <a:t>qui savent pleurer  </a:t>
            </a:r>
            <a:r>
              <a:rPr lang="fr-FR" sz="4400" dirty="0"/>
              <a:t>(5.4)</a:t>
            </a:r>
          </a:p>
        </p:txBody>
      </p:sp>
      <p:sp>
        <p:nvSpPr>
          <p:cNvPr id="3" name="Espace réservé du contenu 2"/>
          <p:cNvSpPr>
            <a:spLocks noGrp="1"/>
          </p:cNvSpPr>
          <p:nvPr>
            <p:ph idx="1"/>
          </p:nvPr>
        </p:nvSpPr>
        <p:spPr/>
        <p:txBody>
          <a:bodyPr>
            <a:normAutofit/>
          </a:bodyPr>
          <a:lstStyle/>
          <a:p>
            <a:pPr algn="ctr">
              <a:buFont typeface="Wingdings" pitchFamily="2" charset="2"/>
              <a:buChar char="Ø"/>
            </a:pPr>
            <a:r>
              <a:rPr lang="fr-FR" dirty="0"/>
              <a:t> </a:t>
            </a:r>
            <a:r>
              <a:rPr lang="fr-FR" sz="5400" dirty="0"/>
              <a:t>Savoir pleurer sur</a:t>
            </a:r>
            <a:r>
              <a:rPr lang="fr-FR" sz="5400" dirty="0">
                <a:solidFill>
                  <a:srgbClr val="0000FF"/>
                </a:solidFill>
              </a:rPr>
              <a:t> soi</a:t>
            </a:r>
          </a:p>
          <a:p>
            <a:pPr algn="ctr">
              <a:buFont typeface="Wingdings" pitchFamily="2" charset="2"/>
              <a:buChar char="Ø"/>
            </a:pPr>
            <a:r>
              <a:rPr lang="fr-FR" sz="5400" dirty="0"/>
              <a:t>Savoir pleurer sur</a:t>
            </a:r>
            <a:r>
              <a:rPr lang="fr-FR" sz="5400" dirty="0">
                <a:solidFill>
                  <a:srgbClr val="0000FF"/>
                </a:solidFill>
              </a:rPr>
              <a:t> les autres</a:t>
            </a:r>
          </a:p>
          <a:p>
            <a:pPr algn="ctr">
              <a:buFont typeface="Wingdings" pitchFamily="2" charset="2"/>
              <a:buChar char="Ø"/>
            </a:pPr>
            <a:r>
              <a:rPr lang="fr-FR" sz="5400" dirty="0"/>
              <a:t>La</a:t>
            </a:r>
            <a:r>
              <a:rPr lang="fr-FR" sz="5400" dirty="0">
                <a:solidFill>
                  <a:srgbClr val="0000FF"/>
                </a:solidFill>
              </a:rPr>
              <a:t> consolation </a:t>
            </a:r>
            <a:r>
              <a:rPr lang="fr-FR" sz="5400" dirty="0"/>
              <a:t>de</a:t>
            </a:r>
            <a:r>
              <a:rPr lang="fr-FR" sz="5400" dirty="0">
                <a:solidFill>
                  <a:srgbClr val="0000FF"/>
                </a:solidFill>
              </a:rPr>
              <a:t> Dieu</a:t>
            </a:r>
          </a:p>
          <a:p>
            <a:pPr algn="ctr">
              <a:buNone/>
            </a:pPr>
            <a:endParaRPr lang="fr-FR" sz="6000"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1524000"/>
          </a:xfrm>
        </p:spPr>
        <p:txBody>
          <a:bodyPr anchor="ctr">
            <a:noAutofit/>
          </a:bodyPr>
          <a:lstStyle/>
          <a:p>
            <a:pPr algn="ctr"/>
            <a:r>
              <a:rPr lang="fr-FR" sz="4800" dirty="0"/>
              <a:t>La règle d’or, dans le  </a:t>
            </a:r>
            <a:r>
              <a:rPr lang="fr-FR" sz="4800" dirty="0">
                <a:solidFill>
                  <a:srgbClr val="0000FF"/>
                </a:solidFill>
              </a:rPr>
              <a:t>rapport</a:t>
            </a:r>
            <a:r>
              <a:rPr lang="fr-FR" sz="4800" dirty="0">
                <a:solidFill>
                  <a:srgbClr val="FF0000"/>
                </a:solidFill>
              </a:rPr>
              <a:t> </a:t>
            </a:r>
            <a:br>
              <a:rPr lang="fr-FR" sz="4800" dirty="0">
                <a:solidFill>
                  <a:srgbClr val="FF0000"/>
                </a:solidFill>
              </a:rPr>
            </a:br>
            <a:r>
              <a:rPr lang="fr-FR" sz="4800" dirty="0"/>
              <a:t>à </a:t>
            </a:r>
            <a:r>
              <a:rPr lang="fr-FR" sz="4800" dirty="0">
                <a:solidFill>
                  <a:srgbClr val="0000FF"/>
                </a:solidFill>
              </a:rPr>
              <a:t>autrui</a:t>
            </a:r>
            <a:r>
              <a:rPr lang="fr-FR" sz="4800" dirty="0">
                <a:solidFill>
                  <a:srgbClr val="FF0000"/>
                </a:solidFill>
              </a:rPr>
              <a:t> </a:t>
            </a:r>
            <a:r>
              <a:rPr lang="fr-FR" sz="4800" dirty="0">
                <a:solidFill>
                  <a:srgbClr val="0000FF"/>
                </a:solidFill>
              </a:rPr>
              <a:t> </a:t>
            </a:r>
            <a:r>
              <a:rPr lang="fr-FR" sz="2800" dirty="0"/>
              <a:t>(7.12)</a:t>
            </a:r>
            <a:endParaRPr lang="fr-FR" sz="4000" dirty="0"/>
          </a:p>
        </p:txBody>
      </p:sp>
      <p:sp>
        <p:nvSpPr>
          <p:cNvPr id="3" name="Espace réservé du contenu 2"/>
          <p:cNvSpPr>
            <a:spLocks noGrp="1"/>
          </p:cNvSpPr>
          <p:nvPr>
            <p:ph idx="1"/>
          </p:nvPr>
        </p:nvSpPr>
        <p:spPr>
          <a:xfrm>
            <a:off x="457200" y="1752600"/>
            <a:ext cx="8229600" cy="4572000"/>
          </a:xfrm>
        </p:spPr>
        <p:txBody>
          <a:bodyPr anchor="ctr">
            <a:noAutofit/>
          </a:bodyPr>
          <a:lstStyle/>
          <a:p>
            <a:pPr algn="ctr">
              <a:buFont typeface="Wingdings" charset="2"/>
              <a:buChar char="Ø"/>
            </a:pPr>
            <a:r>
              <a:rPr lang="fr-FR" sz="4800" dirty="0">
                <a:latin typeface="+mj-lt"/>
                <a:ea typeface="+mj-ea"/>
                <a:cs typeface="+mj-cs"/>
              </a:rPr>
              <a:t>Le devoir</a:t>
            </a:r>
            <a:r>
              <a:rPr lang="fr-FR" sz="4800" b="1" dirty="0">
                <a:solidFill>
                  <a:schemeClr val="tx2"/>
                </a:solidFill>
                <a:latin typeface="+mj-lt"/>
                <a:ea typeface="+mj-ea"/>
                <a:cs typeface="+mj-cs"/>
              </a:rPr>
              <a:t> </a:t>
            </a:r>
            <a:r>
              <a:rPr lang="fr-FR" sz="4800" dirty="0">
                <a:latin typeface="+mj-lt"/>
                <a:ea typeface="+mj-ea"/>
                <a:cs typeface="+mj-cs"/>
              </a:rPr>
              <a:t>de </a:t>
            </a:r>
            <a:r>
              <a:rPr lang="fr-FR" sz="4800" dirty="0">
                <a:solidFill>
                  <a:srgbClr val="0000FF"/>
                </a:solidFill>
                <a:latin typeface="+mj-lt"/>
                <a:ea typeface="+mj-ea"/>
                <a:cs typeface="+mj-cs"/>
              </a:rPr>
              <a:t>réciprocité</a:t>
            </a:r>
          </a:p>
          <a:p>
            <a:pPr algn="ctr">
              <a:buFont typeface="Wingdings" charset="2"/>
              <a:buChar char="Ø"/>
            </a:pPr>
            <a:r>
              <a:rPr lang="fr-FR" sz="4800" dirty="0">
                <a:latin typeface="+mj-lt"/>
                <a:ea typeface="+mj-ea"/>
                <a:cs typeface="+mj-cs"/>
              </a:rPr>
              <a:t>L’effet </a:t>
            </a:r>
            <a:r>
              <a:rPr lang="fr-FR" sz="4800" dirty="0">
                <a:solidFill>
                  <a:srgbClr val="0000FF"/>
                </a:solidFill>
                <a:latin typeface="+mj-lt"/>
                <a:ea typeface="+mj-ea"/>
                <a:cs typeface="+mj-cs"/>
              </a:rPr>
              <a:t>boomerang</a:t>
            </a:r>
          </a:p>
          <a:p>
            <a:pPr algn="ctr">
              <a:buFont typeface="Wingdings" charset="2"/>
              <a:buChar char="Ø"/>
            </a:pPr>
            <a:r>
              <a:rPr lang="fr-FR" sz="4800" dirty="0">
                <a:latin typeface="+mj-lt"/>
                <a:ea typeface="+mj-ea"/>
                <a:cs typeface="+mj-cs"/>
              </a:rPr>
              <a:t>La </a:t>
            </a:r>
            <a:r>
              <a:rPr lang="fr-FR" sz="4800" dirty="0">
                <a:solidFill>
                  <a:srgbClr val="0000FF"/>
                </a:solidFill>
                <a:latin typeface="+mj-lt"/>
                <a:ea typeface="+mj-ea"/>
                <a:cs typeface="+mj-cs"/>
              </a:rPr>
              <a:t>loi</a:t>
            </a:r>
            <a:r>
              <a:rPr lang="fr-FR" sz="4800" dirty="0">
                <a:latin typeface="+mj-lt"/>
                <a:ea typeface="+mj-ea"/>
                <a:cs typeface="+mj-cs"/>
              </a:rPr>
              <a:t> et les </a:t>
            </a:r>
            <a:r>
              <a:rPr lang="fr-FR" sz="4800" dirty="0">
                <a:solidFill>
                  <a:srgbClr val="0000FF"/>
                </a:solidFill>
                <a:latin typeface="+mj-lt"/>
                <a:ea typeface="+mj-ea"/>
                <a:cs typeface="+mj-cs"/>
              </a:rPr>
              <a:t>prophètes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90">
                                          <p:stCondLst>
                                            <p:cond delay="0"/>
                                          </p:stCondLst>
                                        </p:cTn>
                                        <p:tgtEl>
                                          <p:spTgt spid="3">
                                            <p:txEl>
                                              <p:pRg st="1" end="1"/>
                                            </p:txEl>
                                          </p:spTgt>
                                        </p:tgtEl>
                                      </p:cBhvr>
                                    </p:animEffect>
                                    <p:anim calcmode="lin" valueType="num">
                                      <p:cBhvr>
                                        <p:cTn id="26"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1" end="1"/>
                                            </p:txEl>
                                          </p:spTgt>
                                        </p:tgtEl>
                                      </p:cBhvr>
                                      <p:to x="100000" y="60000"/>
                                    </p:animScale>
                                    <p:animScale>
                                      <p:cBhvr>
                                        <p:cTn id="32" dur="83" decel="50000">
                                          <p:stCondLst>
                                            <p:cond delay="338"/>
                                          </p:stCondLst>
                                        </p:cTn>
                                        <p:tgtEl>
                                          <p:spTgt spid="3">
                                            <p:txEl>
                                              <p:pRg st="1" end="1"/>
                                            </p:txEl>
                                          </p:spTgt>
                                        </p:tgtEl>
                                      </p:cBhvr>
                                      <p:to x="100000" y="100000"/>
                                    </p:animScale>
                                    <p:animScale>
                                      <p:cBhvr>
                                        <p:cTn id="33" dur="13">
                                          <p:stCondLst>
                                            <p:cond delay="656"/>
                                          </p:stCondLst>
                                        </p:cTn>
                                        <p:tgtEl>
                                          <p:spTgt spid="3">
                                            <p:txEl>
                                              <p:pRg st="1" end="1"/>
                                            </p:txEl>
                                          </p:spTgt>
                                        </p:tgtEl>
                                      </p:cBhvr>
                                      <p:to x="100000" y="80000"/>
                                    </p:animScale>
                                    <p:animScale>
                                      <p:cBhvr>
                                        <p:cTn id="34" dur="83" decel="50000">
                                          <p:stCondLst>
                                            <p:cond delay="669"/>
                                          </p:stCondLst>
                                        </p:cTn>
                                        <p:tgtEl>
                                          <p:spTgt spid="3">
                                            <p:txEl>
                                              <p:pRg st="1" end="1"/>
                                            </p:txEl>
                                          </p:spTgt>
                                        </p:tgtEl>
                                      </p:cBhvr>
                                      <p:to x="100000" y="100000"/>
                                    </p:animScale>
                                    <p:animScale>
                                      <p:cBhvr>
                                        <p:cTn id="35" dur="13">
                                          <p:stCondLst>
                                            <p:cond delay="821"/>
                                          </p:stCondLst>
                                        </p:cTn>
                                        <p:tgtEl>
                                          <p:spTgt spid="3">
                                            <p:txEl>
                                              <p:pRg st="1" end="1"/>
                                            </p:txEl>
                                          </p:spTgt>
                                        </p:tgtEl>
                                      </p:cBhvr>
                                      <p:to x="100000" y="90000"/>
                                    </p:animScale>
                                    <p:animScale>
                                      <p:cBhvr>
                                        <p:cTn id="36" dur="83" decel="50000">
                                          <p:stCondLst>
                                            <p:cond delay="834"/>
                                          </p:stCondLst>
                                        </p:cTn>
                                        <p:tgtEl>
                                          <p:spTgt spid="3">
                                            <p:txEl>
                                              <p:pRg st="1" end="1"/>
                                            </p:txEl>
                                          </p:spTgt>
                                        </p:tgtEl>
                                      </p:cBhvr>
                                      <p:to x="100000" y="100000"/>
                                    </p:animScale>
                                    <p:animScale>
                                      <p:cBhvr>
                                        <p:cTn id="37" dur="13">
                                          <p:stCondLst>
                                            <p:cond delay="904"/>
                                          </p:stCondLst>
                                        </p:cTn>
                                        <p:tgtEl>
                                          <p:spTgt spid="3">
                                            <p:txEl>
                                              <p:pRg st="1" end="1"/>
                                            </p:txEl>
                                          </p:spTgt>
                                        </p:tgtEl>
                                      </p:cBhvr>
                                      <p:to x="100000" y="95000"/>
                                    </p:animScale>
                                    <p:animScale>
                                      <p:cBhvr>
                                        <p:cTn id="38" dur="83" decel="50000">
                                          <p:stCondLst>
                                            <p:cond delay="917"/>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290">
                                          <p:stCondLst>
                                            <p:cond delay="0"/>
                                          </p:stCondLst>
                                        </p:cTn>
                                        <p:tgtEl>
                                          <p:spTgt spid="3">
                                            <p:txEl>
                                              <p:pRg st="2" end="2"/>
                                            </p:txEl>
                                          </p:spTgt>
                                        </p:tgtEl>
                                      </p:cBhvr>
                                    </p:animEffect>
                                    <p:anim calcmode="lin" valueType="num">
                                      <p:cBhvr>
                                        <p:cTn id="44"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2" end="2"/>
                                            </p:txEl>
                                          </p:spTgt>
                                        </p:tgtEl>
                                      </p:cBhvr>
                                      <p:to x="100000" y="60000"/>
                                    </p:animScale>
                                    <p:animScale>
                                      <p:cBhvr>
                                        <p:cTn id="50" dur="83" decel="50000">
                                          <p:stCondLst>
                                            <p:cond delay="338"/>
                                          </p:stCondLst>
                                        </p:cTn>
                                        <p:tgtEl>
                                          <p:spTgt spid="3">
                                            <p:txEl>
                                              <p:pRg st="2" end="2"/>
                                            </p:txEl>
                                          </p:spTgt>
                                        </p:tgtEl>
                                      </p:cBhvr>
                                      <p:to x="100000" y="100000"/>
                                    </p:animScale>
                                    <p:animScale>
                                      <p:cBhvr>
                                        <p:cTn id="51" dur="13">
                                          <p:stCondLst>
                                            <p:cond delay="656"/>
                                          </p:stCondLst>
                                        </p:cTn>
                                        <p:tgtEl>
                                          <p:spTgt spid="3">
                                            <p:txEl>
                                              <p:pRg st="2" end="2"/>
                                            </p:txEl>
                                          </p:spTgt>
                                        </p:tgtEl>
                                      </p:cBhvr>
                                      <p:to x="100000" y="80000"/>
                                    </p:animScale>
                                    <p:animScale>
                                      <p:cBhvr>
                                        <p:cTn id="52" dur="83" decel="50000">
                                          <p:stCondLst>
                                            <p:cond delay="669"/>
                                          </p:stCondLst>
                                        </p:cTn>
                                        <p:tgtEl>
                                          <p:spTgt spid="3">
                                            <p:txEl>
                                              <p:pRg st="2" end="2"/>
                                            </p:txEl>
                                          </p:spTgt>
                                        </p:tgtEl>
                                      </p:cBhvr>
                                      <p:to x="100000" y="100000"/>
                                    </p:animScale>
                                    <p:animScale>
                                      <p:cBhvr>
                                        <p:cTn id="53" dur="13">
                                          <p:stCondLst>
                                            <p:cond delay="821"/>
                                          </p:stCondLst>
                                        </p:cTn>
                                        <p:tgtEl>
                                          <p:spTgt spid="3">
                                            <p:txEl>
                                              <p:pRg st="2" end="2"/>
                                            </p:txEl>
                                          </p:spTgt>
                                        </p:tgtEl>
                                      </p:cBhvr>
                                      <p:to x="100000" y="90000"/>
                                    </p:animScale>
                                    <p:animScale>
                                      <p:cBhvr>
                                        <p:cTn id="54" dur="83" decel="50000">
                                          <p:stCondLst>
                                            <p:cond delay="834"/>
                                          </p:stCondLst>
                                        </p:cTn>
                                        <p:tgtEl>
                                          <p:spTgt spid="3">
                                            <p:txEl>
                                              <p:pRg st="2" end="2"/>
                                            </p:txEl>
                                          </p:spTgt>
                                        </p:tgtEl>
                                      </p:cBhvr>
                                      <p:to x="100000" y="100000"/>
                                    </p:animScale>
                                    <p:animScale>
                                      <p:cBhvr>
                                        <p:cTn id="55" dur="13">
                                          <p:stCondLst>
                                            <p:cond delay="904"/>
                                          </p:stCondLst>
                                        </p:cTn>
                                        <p:tgtEl>
                                          <p:spTgt spid="3">
                                            <p:txEl>
                                              <p:pRg st="2" end="2"/>
                                            </p:txEl>
                                          </p:spTgt>
                                        </p:tgtEl>
                                      </p:cBhvr>
                                      <p:to x="100000" y="95000"/>
                                    </p:animScale>
                                    <p:animScale>
                                      <p:cBhvr>
                                        <p:cTn id="56" dur="83" decel="50000">
                                          <p:stCondLst>
                                            <p:cond delay="917"/>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FR" dirty="0"/>
              <a:t>Un christianisme </a:t>
            </a:r>
            <a:r>
              <a:rPr lang="fr-FR" sz="6000" b="1" dirty="0">
                <a:solidFill>
                  <a:srgbClr val="0000FF"/>
                </a:solidFill>
                <a:effectLst>
                  <a:outerShdw blurRad="38100" dist="25400" dir="5400000" algn="tl" rotWithShape="0">
                    <a:srgbClr val="000000">
                      <a:alpha val="43000"/>
                    </a:srgbClr>
                  </a:outerShdw>
                </a:effectLst>
              </a:rPr>
              <a:t>cohérent</a:t>
            </a:r>
            <a:endParaRPr lang="fr-FR" sz="8889" b="1" dirty="0">
              <a:solidFill>
                <a:srgbClr val="0000FF"/>
              </a:solidFill>
              <a:effectLst>
                <a:outerShdw blurRad="38100" dist="25400" dir="5400000" algn="tl" rotWithShape="0">
                  <a:srgbClr val="000000">
                    <a:alpha val="43000"/>
                  </a:srgbClr>
                </a:outerShdw>
              </a:effectLst>
            </a:endParaRPr>
          </a:p>
        </p:txBody>
      </p:sp>
      <p:sp>
        <p:nvSpPr>
          <p:cNvPr id="3" name="Espace réservé du contenu 2"/>
          <p:cNvSpPr>
            <a:spLocks noGrp="1"/>
          </p:cNvSpPr>
          <p:nvPr>
            <p:ph idx="1"/>
          </p:nvPr>
        </p:nvSpPr>
        <p:spPr>
          <a:xfrm>
            <a:off x="457200" y="838200"/>
            <a:ext cx="8229600" cy="5867400"/>
          </a:xfrm>
        </p:spPr>
        <p:txBody>
          <a:bodyPr anchor="b">
            <a:normAutofit fontScale="40000" lnSpcReduction="20000"/>
          </a:bodyPr>
          <a:lstStyle/>
          <a:p>
            <a:pPr algn="ctr">
              <a:buFont typeface="Wingdings" charset="2"/>
              <a:buChar char="Ø"/>
            </a:pPr>
            <a:endParaRPr lang="fr-FR" sz="5895" dirty="0"/>
          </a:p>
          <a:p>
            <a:pPr>
              <a:buFont typeface="Wingdings" charset="2"/>
              <a:buChar char="Ø"/>
            </a:pPr>
            <a:r>
              <a:rPr lang="fr-FR" sz="5895" dirty="0"/>
              <a:t>1 </a:t>
            </a:r>
            <a:r>
              <a:rPr lang="fr-FR" sz="7000" dirty="0"/>
              <a:t>- </a:t>
            </a:r>
            <a:r>
              <a:rPr lang="fr-FR" sz="6500" b="1" dirty="0"/>
              <a:t>Le</a:t>
            </a:r>
            <a:r>
              <a:rPr lang="fr-FR" sz="6500" dirty="0"/>
              <a:t> </a:t>
            </a:r>
            <a:r>
              <a:rPr lang="fr-FR" sz="6500" b="1" dirty="0">
                <a:solidFill>
                  <a:srgbClr val="FF0000"/>
                </a:solidFill>
              </a:rPr>
              <a:t>profil </a:t>
            </a:r>
            <a:r>
              <a:rPr lang="fr-FR" sz="6500" b="1" dirty="0"/>
              <a:t>du chrétien</a:t>
            </a:r>
            <a:r>
              <a:rPr lang="fr-FR" sz="5895" dirty="0"/>
              <a:t> </a:t>
            </a:r>
          </a:p>
          <a:p>
            <a:pPr>
              <a:buNone/>
            </a:pPr>
            <a:r>
              <a:rPr lang="fr-FR" sz="5895" dirty="0"/>
              <a:t>			une question de </a:t>
            </a:r>
            <a:r>
              <a:rPr lang="fr-FR" sz="5895" b="1" i="1" dirty="0">
                <a:solidFill>
                  <a:srgbClr val="0000FF"/>
                </a:solidFill>
              </a:rPr>
              <a:t>caractère</a:t>
            </a:r>
            <a:r>
              <a:rPr lang="fr-FR" sz="5895" b="1" dirty="0">
                <a:solidFill>
                  <a:srgbClr val="0000FF"/>
                </a:solidFill>
              </a:rPr>
              <a:t> </a:t>
            </a:r>
            <a:r>
              <a:rPr lang="fr-FR" sz="5895" dirty="0"/>
              <a:t>(Mt 5.3-12)</a:t>
            </a:r>
            <a:endParaRPr lang="en-GB" sz="5895" dirty="0"/>
          </a:p>
          <a:p>
            <a:pPr>
              <a:buFont typeface="Wingdings" charset="2"/>
              <a:buChar char="Ø"/>
            </a:pPr>
            <a:r>
              <a:rPr lang="fr-FR" sz="5895" dirty="0"/>
              <a:t>2 </a:t>
            </a:r>
            <a:r>
              <a:rPr lang="fr-FR" sz="7000" dirty="0"/>
              <a:t>- </a:t>
            </a:r>
            <a:r>
              <a:rPr lang="fr-FR" sz="6500" b="1" dirty="0"/>
              <a:t>Le </a:t>
            </a:r>
            <a:r>
              <a:rPr lang="fr-FR" sz="6500" b="1" dirty="0">
                <a:solidFill>
                  <a:srgbClr val="FF0000"/>
                </a:solidFill>
              </a:rPr>
              <a:t>rôle</a:t>
            </a:r>
            <a:r>
              <a:rPr lang="fr-FR" sz="6500" b="1" dirty="0"/>
              <a:t> et la mission du chrétien</a:t>
            </a:r>
          </a:p>
          <a:p>
            <a:pPr>
              <a:buNone/>
            </a:pPr>
            <a:r>
              <a:rPr lang="fr-FR" sz="5895" b="1" dirty="0"/>
              <a:t>			</a:t>
            </a:r>
            <a:r>
              <a:rPr lang="fr-FR" sz="5895" dirty="0"/>
              <a:t>une question de </a:t>
            </a:r>
            <a:r>
              <a:rPr lang="fr-FR" sz="5895" b="1" i="1" dirty="0">
                <a:solidFill>
                  <a:srgbClr val="0000FF"/>
                </a:solidFill>
              </a:rPr>
              <a:t>vision</a:t>
            </a:r>
            <a:r>
              <a:rPr lang="fr-FR" sz="5895" dirty="0"/>
              <a:t> (Mt 5.13-16)</a:t>
            </a:r>
            <a:endParaRPr lang="en-GB" sz="5895" dirty="0"/>
          </a:p>
          <a:p>
            <a:pPr>
              <a:buFont typeface="Wingdings" charset="2"/>
              <a:buChar char="Ø"/>
            </a:pPr>
            <a:r>
              <a:rPr lang="fr-FR" sz="5895" dirty="0"/>
              <a:t>3 – </a:t>
            </a:r>
            <a:r>
              <a:rPr lang="fr-FR" sz="6500" b="1" dirty="0"/>
              <a:t>Le chrétien et son </a:t>
            </a:r>
            <a:r>
              <a:rPr lang="fr-FR" sz="6500" b="1" dirty="0">
                <a:solidFill>
                  <a:srgbClr val="FF0000"/>
                </a:solidFill>
              </a:rPr>
              <a:t>échelle</a:t>
            </a:r>
            <a:r>
              <a:rPr lang="fr-FR" sz="6500" b="1" dirty="0"/>
              <a:t> </a:t>
            </a:r>
            <a:r>
              <a:rPr lang="fr-FR" sz="6500" b="1" dirty="0">
                <a:solidFill>
                  <a:srgbClr val="FF0000"/>
                </a:solidFill>
              </a:rPr>
              <a:t>de</a:t>
            </a:r>
            <a:r>
              <a:rPr lang="fr-FR" sz="6500" b="1" dirty="0"/>
              <a:t> </a:t>
            </a:r>
            <a:r>
              <a:rPr lang="fr-FR" sz="6500" b="1" dirty="0">
                <a:solidFill>
                  <a:srgbClr val="FF0000"/>
                </a:solidFill>
              </a:rPr>
              <a:t>valeurs</a:t>
            </a:r>
          </a:p>
          <a:p>
            <a:pPr>
              <a:buNone/>
            </a:pPr>
            <a:r>
              <a:rPr lang="fr-FR" sz="5895" b="1" dirty="0">
                <a:solidFill>
                  <a:srgbClr val="FF0000"/>
                </a:solidFill>
              </a:rPr>
              <a:t>			</a:t>
            </a:r>
            <a:r>
              <a:rPr lang="fr-FR" sz="5895" dirty="0"/>
              <a:t>une question </a:t>
            </a:r>
            <a:r>
              <a:rPr lang="fr-FR" sz="5895" b="1" i="1" dirty="0">
                <a:solidFill>
                  <a:srgbClr val="0000FF"/>
                </a:solidFill>
              </a:rPr>
              <a:t>d’intégrité</a:t>
            </a:r>
            <a:r>
              <a:rPr lang="fr-FR" sz="5895" dirty="0"/>
              <a:t> (Mt 5.17-48)</a:t>
            </a:r>
            <a:endParaRPr lang="en-GB" sz="5895" dirty="0"/>
          </a:p>
          <a:p>
            <a:pPr>
              <a:buFont typeface="Wingdings" charset="2"/>
              <a:buChar char="Ø"/>
            </a:pPr>
            <a:r>
              <a:rPr lang="fr-FR" sz="5895" dirty="0"/>
              <a:t>4 - </a:t>
            </a:r>
            <a:r>
              <a:rPr lang="fr-FR" sz="6500" b="1" dirty="0"/>
              <a:t>La </a:t>
            </a:r>
            <a:r>
              <a:rPr lang="fr-FR" sz="6500" b="1" dirty="0">
                <a:solidFill>
                  <a:srgbClr val="FF0000"/>
                </a:solidFill>
              </a:rPr>
              <a:t>spiritualité</a:t>
            </a:r>
            <a:r>
              <a:rPr lang="fr-FR" sz="6500" b="1" dirty="0"/>
              <a:t> du chrétien</a:t>
            </a:r>
          </a:p>
          <a:p>
            <a:pPr>
              <a:buNone/>
            </a:pPr>
            <a:r>
              <a:rPr lang="fr-FR" sz="5895" b="1" dirty="0"/>
              <a:t>			</a:t>
            </a:r>
            <a:r>
              <a:rPr lang="fr-FR" sz="5895" dirty="0"/>
              <a:t>une question </a:t>
            </a:r>
            <a:r>
              <a:rPr lang="fr-FR" sz="5895" b="1" i="1" dirty="0">
                <a:solidFill>
                  <a:srgbClr val="0000FF"/>
                </a:solidFill>
              </a:rPr>
              <a:t>d’authenticité</a:t>
            </a:r>
            <a:r>
              <a:rPr lang="fr-FR" sz="5895" dirty="0"/>
              <a:t> (Mt 6.1-18) </a:t>
            </a:r>
            <a:endParaRPr lang="en-GB" sz="5895" dirty="0"/>
          </a:p>
          <a:p>
            <a:pPr>
              <a:buFont typeface="Wingdings" charset="2"/>
              <a:buChar char="Ø"/>
            </a:pPr>
            <a:r>
              <a:rPr lang="fr-FR" sz="5895" dirty="0"/>
              <a:t>5 </a:t>
            </a:r>
            <a:r>
              <a:rPr lang="fr-FR" sz="7000" dirty="0"/>
              <a:t>- </a:t>
            </a:r>
            <a:r>
              <a:rPr lang="fr-FR" sz="6500" b="1" dirty="0">
                <a:solidFill>
                  <a:srgbClr val="FF0000"/>
                </a:solidFill>
              </a:rPr>
              <a:t>L’ambition</a:t>
            </a:r>
            <a:r>
              <a:rPr lang="fr-FR" sz="6500" b="1" dirty="0"/>
              <a:t> du chrétien</a:t>
            </a:r>
            <a:r>
              <a:rPr lang="fr-FR" sz="5895" dirty="0"/>
              <a:t> </a:t>
            </a:r>
          </a:p>
          <a:p>
            <a:pPr>
              <a:buNone/>
            </a:pPr>
            <a:r>
              <a:rPr lang="fr-FR" sz="5895" dirty="0"/>
              <a:t>			une question de </a:t>
            </a:r>
            <a:r>
              <a:rPr lang="fr-FR" sz="5895" b="1" i="1" dirty="0">
                <a:solidFill>
                  <a:srgbClr val="0000FF"/>
                </a:solidFill>
              </a:rPr>
              <a:t>priorités</a:t>
            </a:r>
            <a:r>
              <a:rPr lang="fr-FR" sz="5895" dirty="0"/>
              <a:t> (Mt 6.19-34)</a:t>
            </a:r>
            <a:endParaRPr lang="en-GB" sz="5895" dirty="0"/>
          </a:p>
          <a:p>
            <a:pPr>
              <a:buFont typeface="Wingdings" charset="2"/>
              <a:buChar char="Ø"/>
            </a:pPr>
            <a:r>
              <a:rPr lang="fr-FR" sz="5895" dirty="0">
                <a:effectLst>
                  <a:glow rad="101600">
                    <a:srgbClr val="FFFF00">
                      <a:alpha val="75000"/>
                    </a:srgbClr>
                  </a:glow>
                </a:effectLst>
              </a:rPr>
              <a:t>6 - </a:t>
            </a:r>
            <a:r>
              <a:rPr lang="fr-FR" sz="6500" b="1" dirty="0">
                <a:effectLst>
                  <a:glow rad="101600">
                    <a:srgbClr val="FFFF00">
                      <a:alpha val="75000"/>
                    </a:srgbClr>
                  </a:glow>
                </a:effectLst>
              </a:rPr>
              <a:t>Le chrétien et ses </a:t>
            </a:r>
            <a:r>
              <a:rPr lang="fr-FR" sz="6500" b="1" dirty="0">
                <a:solidFill>
                  <a:srgbClr val="FF0000"/>
                </a:solidFill>
                <a:effectLst>
                  <a:glow rad="101600">
                    <a:srgbClr val="FFFF00">
                      <a:alpha val="75000"/>
                    </a:srgbClr>
                  </a:glow>
                </a:effectLst>
              </a:rPr>
              <a:t>relations</a:t>
            </a:r>
            <a:r>
              <a:rPr lang="fr-FR" sz="5895" dirty="0">
                <a:effectLst>
                  <a:glow rad="101600">
                    <a:srgbClr val="FFFF00">
                      <a:alpha val="75000"/>
                    </a:srgbClr>
                  </a:glow>
                </a:effectLst>
              </a:rPr>
              <a:t> </a:t>
            </a:r>
          </a:p>
          <a:p>
            <a:pPr>
              <a:buNone/>
            </a:pPr>
            <a:r>
              <a:rPr lang="fr-FR" sz="5895" dirty="0">
                <a:effectLst>
                  <a:glow rad="101600">
                    <a:srgbClr val="FFFF00">
                      <a:alpha val="75000"/>
                    </a:srgbClr>
                  </a:glow>
                </a:effectLst>
              </a:rPr>
              <a:t>			une question de </a:t>
            </a:r>
            <a:r>
              <a:rPr lang="fr-FR" sz="5895" b="1" i="1" dirty="0">
                <a:solidFill>
                  <a:srgbClr val="0000FF"/>
                </a:solidFill>
                <a:effectLst>
                  <a:glow rad="101600">
                    <a:srgbClr val="FFFF00">
                      <a:alpha val="75000"/>
                    </a:srgbClr>
                  </a:glow>
                </a:effectLst>
              </a:rPr>
              <a:t>clairvoyance</a:t>
            </a:r>
            <a:r>
              <a:rPr lang="fr-FR" sz="5895" dirty="0">
                <a:effectLst>
                  <a:glow rad="101600">
                    <a:srgbClr val="FFFF00">
                      <a:alpha val="75000"/>
                    </a:srgbClr>
                  </a:glow>
                </a:effectLst>
              </a:rPr>
              <a:t> (Mt 7.1-12)</a:t>
            </a:r>
            <a:r>
              <a:rPr lang="fr-FR" sz="5895" dirty="0"/>
              <a:t> </a:t>
            </a:r>
            <a:endParaRPr lang="en-GB" sz="5895" dirty="0"/>
          </a:p>
          <a:p>
            <a:pPr>
              <a:buFont typeface="Wingdings" charset="2"/>
              <a:buChar char="Ø"/>
            </a:pPr>
            <a:r>
              <a:rPr lang="fr-FR" sz="5895" dirty="0"/>
              <a:t>7 - </a:t>
            </a:r>
            <a:r>
              <a:rPr lang="fr-FR" sz="6500" b="1" dirty="0">
                <a:solidFill>
                  <a:srgbClr val="FF0000"/>
                </a:solidFill>
              </a:rPr>
              <a:t>L’engagement</a:t>
            </a:r>
            <a:r>
              <a:rPr lang="fr-FR" sz="6500" b="1" dirty="0"/>
              <a:t> et la consécration du chrétien</a:t>
            </a:r>
            <a:r>
              <a:rPr lang="fr-FR" sz="6500" dirty="0"/>
              <a:t> </a:t>
            </a:r>
          </a:p>
          <a:p>
            <a:pPr>
              <a:buNone/>
            </a:pPr>
            <a:r>
              <a:rPr lang="fr-FR" sz="5895" dirty="0"/>
              <a:t>			une question de </a:t>
            </a:r>
            <a:r>
              <a:rPr lang="fr-FR" sz="5895" b="1" i="1" dirty="0">
                <a:solidFill>
                  <a:srgbClr val="0000FF"/>
                </a:solidFill>
              </a:rPr>
              <a:t>cohérence</a:t>
            </a:r>
            <a:r>
              <a:rPr lang="fr-FR" sz="5895" dirty="0"/>
              <a:t> (Mt 7.13-27)</a:t>
            </a:r>
            <a:endParaRPr lang="en-GB" sz="5895" dirty="0"/>
          </a:p>
          <a:p>
            <a:pPr>
              <a:buFont typeface="Wingdings" pitchFamily="2" charset="2"/>
              <a:buChar char="Ø"/>
            </a:pPr>
            <a:endParaRPr lang="fr-FR" sz="5400" b="1" dirty="0"/>
          </a:p>
        </p:txBody>
      </p:sp>
    </p:spTree>
  </p:cSld>
  <p:clrMapOvr>
    <a:masterClrMapping/>
  </p:clrMapOvr>
  <p:transition>
    <p:wedg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4992216"/>
          </a:xfrm>
        </p:spPr>
        <p:txBody>
          <a:bodyPr anchor="t">
            <a:normAutofit/>
          </a:bodyPr>
          <a:lstStyle/>
          <a:p>
            <a:pPr algn="ctr"/>
            <a:r>
              <a:rPr lang="fr-FR" sz="5400" b="0" dirty="0"/>
              <a:t>(7) </a:t>
            </a:r>
            <a:r>
              <a:rPr lang="fr-FR" sz="6600" b="0" dirty="0"/>
              <a:t>L’engagement</a:t>
            </a:r>
            <a:r>
              <a:rPr lang="fr-FR" sz="6000" b="0" spc="600" dirty="0">
                <a:solidFill>
                  <a:srgbClr val="FF0000"/>
                </a:solidFill>
              </a:rPr>
              <a:t> </a:t>
            </a:r>
            <a:r>
              <a:rPr lang="fr-FR" sz="6000" dirty="0">
                <a:solidFill>
                  <a:schemeClr val="tx1"/>
                </a:solidFill>
                <a:ea typeface="+mn-ea"/>
                <a:cs typeface="+mn-cs"/>
              </a:rPr>
              <a:t>et la </a:t>
            </a:r>
            <a:r>
              <a:rPr lang="fr-FR" sz="6600" b="0" dirty="0"/>
              <a:t>consécration</a:t>
            </a:r>
            <a:r>
              <a:rPr lang="fr-FR" sz="6600" b="0" spc="600" dirty="0">
                <a:solidFill>
                  <a:srgbClr val="FF0000"/>
                </a:solidFill>
              </a:rPr>
              <a:t> </a:t>
            </a:r>
            <a:r>
              <a:rPr lang="fr-FR" sz="6000" dirty="0">
                <a:solidFill>
                  <a:schemeClr val="tx1"/>
                </a:solidFill>
                <a:ea typeface="+mn-ea"/>
                <a:cs typeface="+mn-cs"/>
              </a:rPr>
              <a:t>du</a:t>
            </a:r>
            <a:r>
              <a:rPr lang="fr-FR" sz="6000" dirty="0">
                <a:solidFill>
                  <a:schemeClr val="tx1"/>
                </a:solidFill>
                <a:latin typeface="+mn-lt"/>
                <a:ea typeface="+mn-ea"/>
                <a:cs typeface="+mn-cs"/>
              </a:rPr>
              <a:t> </a:t>
            </a:r>
            <a:r>
              <a:rPr lang="fr-FR" sz="6000" dirty="0">
                <a:solidFill>
                  <a:schemeClr val="tx1"/>
                </a:solidFill>
                <a:ea typeface="+mn-ea"/>
                <a:cs typeface="+mn-cs"/>
              </a:rPr>
              <a:t>chrétien : une question</a:t>
            </a:r>
            <a:r>
              <a:rPr lang="fr-FR" sz="6600" b="0" dirty="0">
                <a:solidFill>
                  <a:srgbClr val="000000"/>
                </a:solidFill>
              </a:rPr>
              <a:t> </a:t>
            </a:r>
            <a:r>
              <a:rPr lang="fr-FR" sz="6600" b="0" dirty="0"/>
              <a:t>de</a:t>
            </a:r>
            <a:r>
              <a:rPr lang="fr-FR" sz="6600" b="0" dirty="0">
                <a:solidFill>
                  <a:srgbClr val="000000"/>
                </a:solidFill>
              </a:rPr>
              <a:t> </a:t>
            </a:r>
            <a:r>
              <a:rPr lang="fr-FR" sz="6600" b="0" dirty="0"/>
              <a:t>cohérence</a:t>
            </a:r>
          </a:p>
        </p:txBody>
      </p:sp>
      <p:sp>
        <p:nvSpPr>
          <p:cNvPr id="3" name="Sous-titre 2"/>
          <p:cNvSpPr>
            <a:spLocks noGrp="1"/>
          </p:cNvSpPr>
          <p:nvPr>
            <p:ph type="subTitle" idx="1"/>
          </p:nvPr>
        </p:nvSpPr>
        <p:spPr>
          <a:xfrm>
            <a:off x="533400" y="4941168"/>
            <a:ext cx="7854696" cy="1764432"/>
          </a:xfrm>
        </p:spPr>
        <p:txBody>
          <a:bodyPr>
            <a:normAutofit/>
          </a:bodyPr>
          <a:lstStyle/>
          <a:p>
            <a:pPr algn="ctr"/>
            <a:r>
              <a:rPr lang="fr-FR" sz="6000" dirty="0"/>
              <a:t>Matthieu 7.13-27</a:t>
            </a:r>
          </a:p>
        </p:txBody>
      </p:sp>
    </p:spTree>
  </p:cSld>
  <p:clrMapOvr>
    <a:masterClrMapping/>
  </p:clrMapOvr>
  <p:transition>
    <p:dissolv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838200"/>
          </a:xfrm>
        </p:spPr>
        <p:txBody>
          <a:bodyPr anchor="t">
            <a:noAutofit/>
          </a:bodyPr>
          <a:lstStyle/>
          <a:p>
            <a:pPr algn="ctr"/>
            <a:r>
              <a:rPr lang="fr-FR" sz="4800" dirty="0">
                <a:solidFill>
                  <a:srgbClr val="0000FF"/>
                </a:solidFill>
              </a:rPr>
              <a:t>L’engagement</a:t>
            </a:r>
            <a:r>
              <a:rPr lang="fr-FR" sz="4800" dirty="0">
                <a:solidFill>
                  <a:srgbClr val="FF0000"/>
                </a:solidFill>
              </a:rPr>
              <a:t> </a:t>
            </a:r>
            <a:r>
              <a:rPr lang="fr-FR" sz="4800" dirty="0">
                <a:solidFill>
                  <a:schemeClr val="tx1"/>
                </a:solidFill>
              </a:rPr>
              <a:t>du</a:t>
            </a:r>
            <a:r>
              <a:rPr lang="fr-FR" sz="4800" dirty="0"/>
              <a:t> chrétien </a:t>
            </a:r>
            <a:r>
              <a:rPr lang="fr-FR" sz="2800" dirty="0"/>
              <a:t>(7.13-27)</a:t>
            </a:r>
            <a:endParaRPr lang="fr-FR" sz="4000" dirty="0"/>
          </a:p>
        </p:txBody>
      </p:sp>
      <p:sp>
        <p:nvSpPr>
          <p:cNvPr id="3" name="Espace réservé du contenu 2"/>
          <p:cNvSpPr>
            <a:spLocks noGrp="1"/>
          </p:cNvSpPr>
          <p:nvPr>
            <p:ph idx="1"/>
          </p:nvPr>
        </p:nvSpPr>
        <p:spPr>
          <a:xfrm>
            <a:off x="457200" y="1143000"/>
            <a:ext cx="8229600" cy="5181600"/>
          </a:xfrm>
        </p:spPr>
        <p:txBody>
          <a:bodyPr anchor="t">
            <a:noAutofit/>
          </a:bodyPr>
          <a:lstStyle/>
          <a:p>
            <a:pPr algn="ctr">
              <a:buFont typeface="Wingdings" charset="2"/>
              <a:buChar char="Ø"/>
            </a:pPr>
            <a:r>
              <a:rPr lang="fr-FR" sz="3600" dirty="0">
                <a:latin typeface="+mj-lt"/>
                <a:ea typeface="+mj-ea"/>
                <a:cs typeface="+mj-cs"/>
              </a:rPr>
              <a:t>La </a:t>
            </a:r>
            <a:r>
              <a:rPr lang="fr-FR" sz="3600" dirty="0">
                <a:solidFill>
                  <a:srgbClr val="FF0000"/>
                </a:solidFill>
                <a:latin typeface="+mj-lt"/>
                <a:ea typeface="+mj-ea"/>
                <a:cs typeface="+mj-cs"/>
              </a:rPr>
              <a:t>consécration </a:t>
            </a:r>
            <a:r>
              <a:rPr lang="fr-FR" sz="3600" dirty="0">
                <a:latin typeface="+mj-lt"/>
                <a:ea typeface="+mj-ea"/>
                <a:cs typeface="+mj-cs"/>
              </a:rPr>
              <a:t>: une question de </a:t>
            </a:r>
            <a:r>
              <a:rPr lang="fr-FR" sz="3600" dirty="0">
                <a:solidFill>
                  <a:srgbClr val="0000FF"/>
                </a:solidFill>
                <a:latin typeface="+mj-lt"/>
                <a:ea typeface="+mj-ea"/>
                <a:cs typeface="+mj-cs"/>
              </a:rPr>
              <a:t>choix personnel</a:t>
            </a:r>
            <a:r>
              <a:rPr lang="fr-FR" sz="3600" dirty="0">
                <a:latin typeface="+mj-lt"/>
                <a:ea typeface="+mj-ea"/>
                <a:cs typeface="+mj-cs"/>
              </a:rPr>
              <a:t> </a:t>
            </a:r>
            <a:r>
              <a:rPr lang="fr-FR" sz="2800" dirty="0">
                <a:latin typeface="+mj-lt"/>
                <a:ea typeface="+mj-ea"/>
                <a:cs typeface="+mj-cs"/>
              </a:rPr>
              <a:t>(13-14)</a:t>
            </a:r>
            <a:endParaRPr lang="fr-FR" sz="3600" dirty="0">
              <a:latin typeface="+mj-lt"/>
              <a:ea typeface="+mj-ea"/>
              <a:cs typeface="+mj-cs"/>
            </a:endParaRPr>
          </a:p>
          <a:p>
            <a:pPr algn="ctr">
              <a:buFont typeface="Wingdings" charset="2"/>
              <a:buChar char="Ø"/>
            </a:pPr>
            <a:r>
              <a:rPr lang="fr-FR" sz="3600" dirty="0">
                <a:solidFill>
                  <a:srgbClr val="FF0000"/>
                </a:solidFill>
                <a:latin typeface="+mj-lt"/>
                <a:ea typeface="+mj-ea"/>
                <a:cs typeface="+mj-cs"/>
              </a:rPr>
              <a:t>L’appartenance</a:t>
            </a:r>
            <a:r>
              <a:rPr lang="fr-FR" sz="3600" dirty="0">
                <a:latin typeface="+mj-lt"/>
                <a:ea typeface="+mj-ea"/>
                <a:cs typeface="+mj-cs"/>
              </a:rPr>
              <a:t> au Seigneur : une question de </a:t>
            </a:r>
            <a:r>
              <a:rPr lang="fr-FR" sz="3600" dirty="0">
                <a:solidFill>
                  <a:srgbClr val="0000FF"/>
                </a:solidFill>
                <a:latin typeface="+mj-lt"/>
                <a:ea typeface="+mj-ea"/>
                <a:cs typeface="+mj-cs"/>
              </a:rPr>
              <a:t>fruit</a:t>
            </a:r>
            <a:r>
              <a:rPr lang="fr-FR" sz="3600" dirty="0">
                <a:latin typeface="+mj-lt"/>
                <a:ea typeface="+mj-ea"/>
                <a:cs typeface="+mj-cs"/>
              </a:rPr>
              <a:t> </a:t>
            </a:r>
            <a:r>
              <a:rPr lang="fr-FR" sz="2800" dirty="0">
                <a:latin typeface="+mj-lt"/>
                <a:ea typeface="+mj-ea"/>
                <a:cs typeface="+mj-cs"/>
              </a:rPr>
              <a:t>(15-20)</a:t>
            </a:r>
          </a:p>
          <a:p>
            <a:pPr algn="ctr">
              <a:buFont typeface="Wingdings" charset="2"/>
              <a:buChar char="Ø"/>
            </a:pPr>
            <a:r>
              <a:rPr lang="fr-FR" sz="3600" dirty="0">
                <a:latin typeface="+mj-lt"/>
                <a:ea typeface="+mj-ea"/>
                <a:cs typeface="+mj-cs"/>
              </a:rPr>
              <a:t>Le chrétien </a:t>
            </a:r>
            <a:r>
              <a:rPr lang="fr-FR" sz="3600" dirty="0">
                <a:solidFill>
                  <a:srgbClr val="FF0000"/>
                </a:solidFill>
                <a:latin typeface="+mj-lt"/>
                <a:ea typeface="+mj-ea"/>
                <a:cs typeface="+mj-cs"/>
              </a:rPr>
              <a:t>partagé</a:t>
            </a:r>
            <a:r>
              <a:rPr lang="fr-FR" sz="3600" dirty="0">
                <a:latin typeface="+mj-lt"/>
                <a:ea typeface="+mj-ea"/>
                <a:cs typeface="+mj-cs"/>
              </a:rPr>
              <a:t> : un grave problème d’</a:t>
            </a:r>
            <a:r>
              <a:rPr lang="fr-FR" sz="3600" dirty="0">
                <a:solidFill>
                  <a:srgbClr val="0000FF"/>
                </a:solidFill>
                <a:latin typeface="+mj-lt"/>
                <a:ea typeface="+mj-ea"/>
                <a:cs typeface="+mj-cs"/>
              </a:rPr>
              <a:t>incohérence</a:t>
            </a:r>
            <a:r>
              <a:rPr lang="fr-FR" sz="3600" dirty="0">
                <a:latin typeface="+mj-lt"/>
                <a:ea typeface="+mj-ea"/>
                <a:cs typeface="+mj-cs"/>
              </a:rPr>
              <a:t> </a:t>
            </a:r>
            <a:r>
              <a:rPr lang="fr-FR" sz="2800" dirty="0">
                <a:latin typeface="+mj-lt"/>
                <a:ea typeface="+mj-ea"/>
                <a:cs typeface="+mj-cs"/>
              </a:rPr>
              <a:t>(21-23)</a:t>
            </a:r>
          </a:p>
          <a:p>
            <a:pPr algn="ctr">
              <a:buFont typeface="Wingdings" charset="2"/>
              <a:buChar char="Ø"/>
            </a:pPr>
            <a:r>
              <a:rPr lang="fr-FR" sz="3600" dirty="0">
                <a:latin typeface="+mj-lt"/>
                <a:ea typeface="+mj-ea"/>
                <a:cs typeface="+mj-cs"/>
              </a:rPr>
              <a:t>Le chrétien et la </a:t>
            </a:r>
            <a:r>
              <a:rPr lang="fr-FR" sz="3600" dirty="0">
                <a:solidFill>
                  <a:srgbClr val="FF0000"/>
                </a:solidFill>
                <a:latin typeface="+mj-lt"/>
                <a:ea typeface="+mj-ea"/>
                <a:cs typeface="+mj-cs"/>
              </a:rPr>
              <a:t>volonté</a:t>
            </a:r>
            <a:r>
              <a:rPr lang="fr-FR" sz="3600" dirty="0">
                <a:latin typeface="+mj-lt"/>
                <a:ea typeface="+mj-ea"/>
                <a:cs typeface="+mj-cs"/>
              </a:rPr>
              <a:t> de </a:t>
            </a:r>
            <a:r>
              <a:rPr lang="fr-FR" sz="3600" dirty="0">
                <a:solidFill>
                  <a:srgbClr val="FF0000"/>
                </a:solidFill>
                <a:latin typeface="+mj-lt"/>
                <a:ea typeface="+mj-ea"/>
                <a:cs typeface="+mj-cs"/>
              </a:rPr>
              <a:t>Dieu</a:t>
            </a:r>
            <a:r>
              <a:rPr lang="fr-FR" sz="3600" dirty="0">
                <a:latin typeface="+mj-lt"/>
                <a:ea typeface="+mj-ea"/>
                <a:cs typeface="+mj-cs"/>
              </a:rPr>
              <a:t> : une question d’</a:t>
            </a:r>
            <a:r>
              <a:rPr lang="fr-FR" sz="3600" dirty="0">
                <a:solidFill>
                  <a:srgbClr val="0000FF"/>
                </a:solidFill>
                <a:latin typeface="+mj-lt"/>
                <a:ea typeface="+mj-ea"/>
                <a:cs typeface="+mj-cs"/>
              </a:rPr>
              <a:t>obéissance</a:t>
            </a:r>
            <a:r>
              <a:rPr lang="fr-FR" sz="3600" dirty="0">
                <a:latin typeface="+mj-lt"/>
                <a:ea typeface="+mj-ea"/>
                <a:cs typeface="+mj-cs"/>
              </a:rPr>
              <a:t> </a:t>
            </a:r>
            <a:r>
              <a:rPr lang="fr-FR" sz="2800" dirty="0">
                <a:latin typeface="+mj-lt"/>
                <a:ea typeface="+mj-ea"/>
                <a:cs typeface="+mj-cs"/>
              </a:rPr>
              <a:t>(24-27)</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 7.13  </a:t>
            </a:r>
            <a:r>
              <a:rPr lang="fr-FR" sz="3600" b="0" dirty="0">
                <a:solidFill>
                  <a:srgbClr val="000000"/>
                </a:solidFill>
                <a:latin typeface="Tahoma"/>
                <a:ea typeface="Calibri"/>
              </a:rPr>
              <a:t>– Entrez par la porte étroite ; en effet, large est la porte et facile la route qui mènent à la perdition. Nombreux sont ceux qui s’y engagent. </a:t>
            </a:r>
            <a:r>
              <a:rPr lang="fr-FR" sz="2500" b="0" dirty="0">
                <a:solidFill>
                  <a:srgbClr val="FF0000"/>
                </a:solidFill>
                <a:latin typeface="Tahoma"/>
                <a:ea typeface="Calibri"/>
              </a:rPr>
              <a:t>14</a:t>
            </a:r>
            <a:r>
              <a:rPr lang="fr-FR" sz="3600" b="0" dirty="0">
                <a:solidFill>
                  <a:srgbClr val="000000"/>
                </a:solidFill>
                <a:latin typeface="Tahoma"/>
                <a:ea typeface="Calibri"/>
              </a:rPr>
              <a:t>  Mais étroite est la porte et difficile le sentier qui mènent à la vie ! Qu’ils sont peu nombreux ceux qui les trouvent !</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219200"/>
          </a:xfrm>
        </p:spPr>
        <p:txBody>
          <a:bodyPr anchor="t">
            <a:noAutofit/>
          </a:bodyPr>
          <a:lstStyle/>
          <a:p>
            <a:pPr algn="ctr"/>
            <a:r>
              <a:rPr lang="fr-FR" sz="4800" dirty="0">
                <a:solidFill>
                  <a:srgbClr val="0000FF"/>
                </a:solidFill>
              </a:rPr>
              <a:t>La consécration </a:t>
            </a:r>
            <a:r>
              <a:rPr lang="fr-FR" sz="4800" dirty="0">
                <a:solidFill>
                  <a:schemeClr val="tx1"/>
                </a:solidFill>
              </a:rPr>
              <a:t>personnelle</a:t>
            </a:r>
            <a:r>
              <a:rPr lang="fr-FR" sz="4800" dirty="0"/>
              <a:t> </a:t>
            </a:r>
            <a:r>
              <a:rPr lang="fr-FR" sz="2800" dirty="0"/>
              <a:t>(7.13-14)</a:t>
            </a:r>
            <a:endParaRPr lang="fr-FR" sz="4000" dirty="0"/>
          </a:p>
        </p:txBody>
      </p:sp>
      <p:sp>
        <p:nvSpPr>
          <p:cNvPr id="3" name="Espace réservé du contenu 2"/>
          <p:cNvSpPr>
            <a:spLocks noGrp="1"/>
          </p:cNvSpPr>
          <p:nvPr>
            <p:ph idx="1"/>
          </p:nvPr>
        </p:nvSpPr>
        <p:spPr>
          <a:xfrm>
            <a:off x="457200" y="1752600"/>
            <a:ext cx="8229600" cy="4572000"/>
          </a:xfrm>
        </p:spPr>
        <p:txBody>
          <a:bodyPr anchor="ctr">
            <a:noAutofit/>
          </a:bodyPr>
          <a:lstStyle/>
          <a:p>
            <a:pPr algn="ctr">
              <a:buFont typeface="Wingdings" charset="2"/>
              <a:buChar char="Ø"/>
            </a:pPr>
            <a:r>
              <a:rPr lang="fr-FR" sz="4400" dirty="0">
                <a:latin typeface="+mj-lt"/>
                <a:ea typeface="+mj-ea"/>
                <a:cs typeface="+mj-cs"/>
              </a:rPr>
              <a:t>Le choix entre </a:t>
            </a:r>
            <a:r>
              <a:rPr lang="fr-FR" sz="4400" dirty="0">
                <a:solidFill>
                  <a:srgbClr val="0000FF"/>
                </a:solidFill>
                <a:latin typeface="+mj-lt"/>
                <a:ea typeface="+mj-ea"/>
                <a:cs typeface="+mj-cs"/>
              </a:rPr>
              <a:t>2 possibilités</a:t>
            </a:r>
          </a:p>
          <a:p>
            <a:pPr algn="ctr">
              <a:buFont typeface="Wingdings" charset="2"/>
              <a:buChar char="Ø"/>
            </a:pPr>
            <a:r>
              <a:rPr lang="fr-FR" sz="4400" dirty="0">
                <a:solidFill>
                  <a:srgbClr val="0000FF"/>
                </a:solidFill>
                <a:latin typeface="+mj-lt"/>
                <a:ea typeface="+mj-ea"/>
                <a:cs typeface="+mj-cs"/>
              </a:rPr>
              <a:t>2 portes</a:t>
            </a:r>
          </a:p>
          <a:p>
            <a:pPr algn="ctr">
              <a:buFont typeface="Wingdings" charset="2"/>
              <a:buChar char="Ø"/>
            </a:pPr>
            <a:r>
              <a:rPr lang="fr-FR" sz="4400" dirty="0">
                <a:solidFill>
                  <a:srgbClr val="0000FF"/>
                </a:solidFill>
                <a:latin typeface="+mj-lt"/>
                <a:ea typeface="+mj-ea"/>
                <a:cs typeface="+mj-cs"/>
              </a:rPr>
              <a:t>2 destinations</a:t>
            </a:r>
          </a:p>
          <a:p>
            <a:pPr algn="ctr">
              <a:buFont typeface="Wingdings" charset="2"/>
              <a:buChar char="Ø"/>
            </a:pPr>
            <a:r>
              <a:rPr lang="fr-FR" sz="4400" dirty="0">
                <a:solidFill>
                  <a:srgbClr val="0000FF"/>
                </a:solidFill>
                <a:latin typeface="+mj-lt"/>
                <a:ea typeface="+mj-ea"/>
                <a:cs typeface="+mj-cs"/>
              </a:rPr>
              <a:t>2 </a:t>
            </a:r>
            <a:r>
              <a:rPr lang="fr-FR" sz="4400" dirty="0">
                <a:latin typeface="+mj-lt"/>
                <a:ea typeface="+mj-ea"/>
                <a:cs typeface="+mj-cs"/>
              </a:rPr>
              <a:t>catégories de </a:t>
            </a:r>
            <a:r>
              <a:rPr lang="fr-FR" sz="4400" dirty="0">
                <a:solidFill>
                  <a:srgbClr val="0000FF"/>
                </a:solidFill>
                <a:latin typeface="+mj-lt"/>
                <a:ea typeface="+mj-ea"/>
                <a:cs typeface="+mj-cs"/>
              </a:rPr>
              <a:t>personnes</a:t>
            </a:r>
          </a:p>
          <a:p>
            <a:pPr algn="ctr">
              <a:buFont typeface="Wingdings" charset="2"/>
              <a:buChar char="Ø"/>
            </a:pPr>
            <a:r>
              <a:rPr lang="fr-FR" sz="4400" dirty="0">
                <a:latin typeface="+mj-lt"/>
                <a:ea typeface="+mj-ea"/>
                <a:cs typeface="+mj-cs"/>
              </a:rPr>
              <a:t>La nécessité de faire le </a:t>
            </a:r>
            <a:r>
              <a:rPr lang="fr-FR" sz="4400" dirty="0">
                <a:solidFill>
                  <a:srgbClr val="0000FF"/>
                </a:solidFill>
                <a:latin typeface="+mj-lt"/>
                <a:ea typeface="+mj-ea"/>
                <a:cs typeface="+mj-cs"/>
              </a:rPr>
              <a:t>bon</a:t>
            </a:r>
            <a:r>
              <a:rPr lang="fr-FR" sz="4400" dirty="0">
                <a:latin typeface="+mj-lt"/>
                <a:ea typeface="+mj-ea"/>
                <a:cs typeface="+mj-cs"/>
              </a:rPr>
              <a:t> </a:t>
            </a:r>
            <a:r>
              <a:rPr lang="fr-FR" sz="4400" dirty="0">
                <a:solidFill>
                  <a:srgbClr val="0000FF"/>
                </a:solidFill>
                <a:latin typeface="+mj-lt"/>
                <a:ea typeface="+mj-ea"/>
                <a:cs typeface="+mj-cs"/>
              </a:rPr>
              <a:t>choix</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 7.15 </a:t>
            </a:r>
            <a:r>
              <a:rPr lang="fr-FR" sz="2800" b="0" dirty="0">
                <a:solidFill>
                  <a:srgbClr val="000000"/>
                </a:solidFill>
                <a:latin typeface="Tahoma"/>
                <a:ea typeface="Calibri"/>
              </a:rPr>
              <a:t>– Gardez–vous des faux prophètes ! Lorsqu’ils vous abordent, ils se donnent l’apparence d’agneaux mais, en réalité, ce sont des loups féroces. </a:t>
            </a:r>
            <a:r>
              <a:rPr lang="fr-FR" sz="2500" b="0" dirty="0">
                <a:solidFill>
                  <a:srgbClr val="FF0000"/>
                </a:solidFill>
                <a:latin typeface="Tahoma"/>
                <a:ea typeface="Calibri"/>
              </a:rPr>
              <a:t>16</a:t>
            </a:r>
            <a:r>
              <a:rPr lang="fr-FR" sz="2800" b="0" dirty="0">
                <a:solidFill>
                  <a:srgbClr val="000000"/>
                </a:solidFill>
                <a:latin typeface="Tahoma"/>
                <a:ea typeface="Calibri"/>
              </a:rPr>
              <a:t>  Vous les reconnaîtrez à leurs fruits. Est–ce que l’on cueille des raisins sur des buissons d’épines ou des figues sur des ronces ? </a:t>
            </a:r>
            <a:r>
              <a:rPr lang="fr-FR" sz="2500" b="0" dirty="0">
                <a:solidFill>
                  <a:srgbClr val="FF0000"/>
                </a:solidFill>
                <a:latin typeface="Tahoma"/>
                <a:ea typeface="Calibri"/>
              </a:rPr>
              <a:t>17</a:t>
            </a:r>
            <a:r>
              <a:rPr lang="fr-FR" sz="2800" b="0" dirty="0">
                <a:solidFill>
                  <a:srgbClr val="000000"/>
                </a:solidFill>
                <a:latin typeface="Tahoma"/>
                <a:ea typeface="Calibri"/>
              </a:rPr>
              <a:t>  Ainsi, un bon arbre porte de bons fruits, un mauvais arbre produit de mauvais fruits. </a:t>
            </a:r>
            <a:r>
              <a:rPr lang="fr-FR" sz="2500" b="0" dirty="0">
                <a:solidFill>
                  <a:srgbClr val="FF0000"/>
                </a:solidFill>
                <a:latin typeface="Tahoma"/>
                <a:ea typeface="Calibri"/>
              </a:rPr>
              <a:t>18</a:t>
            </a:r>
            <a:r>
              <a:rPr lang="fr-FR" sz="2800" b="0" dirty="0">
                <a:solidFill>
                  <a:srgbClr val="000000"/>
                </a:solidFill>
                <a:latin typeface="Tahoma"/>
                <a:ea typeface="Calibri"/>
              </a:rPr>
              <a:t>  Un bon arbre ne peut pas porter de mauvais fruits, ni un mauvais arbre de bons fruits. </a:t>
            </a:r>
            <a:r>
              <a:rPr lang="fr-FR" sz="2500" b="0" dirty="0">
                <a:solidFill>
                  <a:srgbClr val="FF0000"/>
                </a:solidFill>
                <a:latin typeface="Tahoma"/>
                <a:ea typeface="Calibri"/>
              </a:rPr>
              <a:t>19</a:t>
            </a:r>
            <a:r>
              <a:rPr lang="fr-FR" sz="2800" b="0" dirty="0">
                <a:solidFill>
                  <a:srgbClr val="000000"/>
                </a:solidFill>
                <a:latin typeface="Tahoma"/>
                <a:ea typeface="Calibri"/>
              </a:rPr>
              <a:t>  Tout arbre qui ne donne pas de bons fruits est arraché et jeté au feu. </a:t>
            </a:r>
            <a:r>
              <a:rPr lang="fr-FR" sz="2500" b="0" dirty="0">
                <a:solidFill>
                  <a:srgbClr val="FF0000"/>
                </a:solidFill>
                <a:latin typeface="Tahoma"/>
                <a:ea typeface="Calibri"/>
              </a:rPr>
              <a:t>20</a:t>
            </a:r>
            <a:r>
              <a:rPr lang="fr-FR" sz="2800" b="0" dirty="0">
                <a:solidFill>
                  <a:srgbClr val="000000"/>
                </a:solidFill>
                <a:latin typeface="Tahoma"/>
                <a:ea typeface="Calibri"/>
              </a:rPr>
              <a:t>  Ainsi donc, c’est à leurs fruits que vous les reconnaîtrez.</a:t>
            </a: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1143000"/>
          </a:xfrm>
        </p:spPr>
        <p:txBody>
          <a:bodyPr anchor="t">
            <a:noAutofit/>
          </a:bodyPr>
          <a:lstStyle/>
          <a:p>
            <a:pPr algn="ctr"/>
            <a:r>
              <a:rPr lang="fr-FR" sz="4800" dirty="0">
                <a:solidFill>
                  <a:schemeClr val="tx1"/>
                </a:solidFill>
              </a:rPr>
              <a:t>Le fruit,</a:t>
            </a:r>
            <a:r>
              <a:rPr lang="fr-FR" sz="4800" dirty="0">
                <a:solidFill>
                  <a:srgbClr val="FF0000"/>
                </a:solidFill>
              </a:rPr>
              <a:t> </a:t>
            </a:r>
            <a:r>
              <a:rPr lang="fr-FR" sz="4800" dirty="0">
                <a:solidFill>
                  <a:schemeClr val="tx1"/>
                </a:solidFill>
              </a:rPr>
              <a:t>marque</a:t>
            </a:r>
            <a:r>
              <a:rPr lang="fr-FR" sz="4800" dirty="0">
                <a:solidFill>
                  <a:srgbClr val="FF0000"/>
                </a:solidFill>
              </a:rPr>
              <a:t> </a:t>
            </a:r>
            <a:r>
              <a:rPr lang="fr-FR" sz="4800" dirty="0">
                <a:solidFill>
                  <a:srgbClr val="0000FF"/>
                </a:solidFill>
              </a:rPr>
              <a:t>d’authenticité</a:t>
            </a:r>
            <a:r>
              <a:rPr lang="fr-FR" sz="4800" dirty="0"/>
              <a:t> </a:t>
            </a:r>
            <a:r>
              <a:rPr lang="fr-FR" sz="2800" dirty="0"/>
              <a:t>(7.15-20)</a:t>
            </a:r>
            <a:endParaRPr lang="fr-FR" sz="4000" dirty="0"/>
          </a:p>
        </p:txBody>
      </p:sp>
      <p:sp>
        <p:nvSpPr>
          <p:cNvPr id="3" name="Espace réservé du contenu 2"/>
          <p:cNvSpPr>
            <a:spLocks noGrp="1"/>
          </p:cNvSpPr>
          <p:nvPr>
            <p:ph idx="1"/>
          </p:nvPr>
        </p:nvSpPr>
        <p:spPr>
          <a:xfrm>
            <a:off x="457200" y="1524000"/>
            <a:ext cx="8229600" cy="4800600"/>
          </a:xfrm>
        </p:spPr>
        <p:txBody>
          <a:bodyPr anchor="ctr">
            <a:noAutofit/>
          </a:bodyPr>
          <a:lstStyle/>
          <a:p>
            <a:pPr algn="ctr">
              <a:buFont typeface="Wingdings" charset="2"/>
              <a:buChar char="Ø"/>
            </a:pPr>
            <a:r>
              <a:rPr lang="fr-FR" sz="3600" dirty="0">
                <a:latin typeface="+mj-lt"/>
                <a:ea typeface="+mj-ea"/>
                <a:cs typeface="+mj-cs"/>
              </a:rPr>
              <a:t>Mise en garde contre le </a:t>
            </a:r>
            <a:r>
              <a:rPr lang="fr-FR" sz="3600" dirty="0">
                <a:solidFill>
                  <a:srgbClr val="0000FF"/>
                </a:solidFill>
                <a:latin typeface="+mj-lt"/>
                <a:ea typeface="+mj-ea"/>
                <a:cs typeface="+mj-cs"/>
              </a:rPr>
              <a:t>risque </a:t>
            </a:r>
            <a:r>
              <a:rPr lang="fr-FR" sz="3600" dirty="0">
                <a:latin typeface="+mj-lt"/>
                <a:ea typeface="+mj-ea"/>
                <a:cs typeface="+mj-cs"/>
              </a:rPr>
              <a:t>de </a:t>
            </a:r>
            <a:r>
              <a:rPr lang="fr-FR" sz="3600" dirty="0">
                <a:solidFill>
                  <a:srgbClr val="0000FF"/>
                </a:solidFill>
                <a:latin typeface="+mj-lt"/>
                <a:ea typeface="+mj-ea"/>
                <a:cs typeface="+mj-cs"/>
              </a:rPr>
              <a:t>contrefaçon</a:t>
            </a:r>
            <a:r>
              <a:rPr lang="fr-FR" sz="3600" dirty="0">
                <a:latin typeface="+mj-lt"/>
                <a:ea typeface="+mj-ea"/>
                <a:cs typeface="+mj-cs"/>
              </a:rPr>
              <a:t> </a:t>
            </a:r>
            <a:r>
              <a:rPr lang="fr-FR" sz="2800" dirty="0">
                <a:latin typeface="+mj-lt"/>
                <a:ea typeface="+mj-ea"/>
                <a:cs typeface="+mj-cs"/>
              </a:rPr>
              <a:t>(15a)</a:t>
            </a:r>
            <a:endParaRPr lang="fr-FR" sz="3600" dirty="0">
              <a:latin typeface="+mj-lt"/>
              <a:ea typeface="+mj-ea"/>
              <a:cs typeface="+mj-cs"/>
            </a:endParaRPr>
          </a:p>
          <a:p>
            <a:pPr algn="ctr">
              <a:buFont typeface="Wingdings" charset="2"/>
              <a:buChar char="Ø"/>
            </a:pPr>
            <a:r>
              <a:rPr lang="fr-FR" sz="3600" dirty="0">
                <a:latin typeface="+mj-lt"/>
                <a:ea typeface="+mj-ea"/>
                <a:cs typeface="+mj-cs"/>
              </a:rPr>
              <a:t>La </a:t>
            </a:r>
            <a:r>
              <a:rPr lang="fr-FR" sz="3600" dirty="0">
                <a:solidFill>
                  <a:srgbClr val="0000FF"/>
                </a:solidFill>
                <a:latin typeface="+mj-lt"/>
                <a:ea typeface="+mj-ea"/>
                <a:cs typeface="+mj-cs"/>
              </a:rPr>
              <a:t>tromperie</a:t>
            </a:r>
            <a:r>
              <a:rPr lang="fr-FR" sz="3600" dirty="0">
                <a:latin typeface="+mj-lt"/>
                <a:ea typeface="+mj-ea"/>
                <a:cs typeface="+mj-cs"/>
              </a:rPr>
              <a:t> des faux prophètes </a:t>
            </a:r>
            <a:r>
              <a:rPr lang="fr-FR" sz="2800" dirty="0">
                <a:latin typeface="+mj-lt"/>
                <a:ea typeface="+mj-ea"/>
                <a:cs typeface="+mj-cs"/>
              </a:rPr>
              <a:t>(15b)</a:t>
            </a:r>
          </a:p>
          <a:p>
            <a:pPr algn="ctr">
              <a:buFont typeface="Wingdings" charset="2"/>
              <a:buChar char="Ø"/>
            </a:pPr>
            <a:r>
              <a:rPr lang="fr-FR" sz="3600" dirty="0">
                <a:solidFill>
                  <a:srgbClr val="0000FF"/>
                </a:solidFill>
                <a:latin typeface="+mj-lt"/>
                <a:ea typeface="+mj-ea"/>
                <a:cs typeface="+mj-cs"/>
              </a:rPr>
              <a:t>Discerner</a:t>
            </a:r>
            <a:r>
              <a:rPr lang="fr-FR" sz="3600" dirty="0">
                <a:latin typeface="+mj-lt"/>
                <a:ea typeface="+mj-ea"/>
                <a:cs typeface="+mj-cs"/>
              </a:rPr>
              <a:t> selon le </a:t>
            </a:r>
            <a:r>
              <a:rPr lang="fr-FR" sz="3600" dirty="0">
                <a:solidFill>
                  <a:srgbClr val="0000FF"/>
                </a:solidFill>
                <a:latin typeface="+mj-lt"/>
                <a:ea typeface="+mj-ea"/>
                <a:cs typeface="+mj-cs"/>
              </a:rPr>
              <a:t>fruit</a:t>
            </a:r>
            <a:r>
              <a:rPr lang="fr-FR" sz="3600" dirty="0">
                <a:latin typeface="+mj-lt"/>
                <a:ea typeface="+mj-ea"/>
                <a:cs typeface="+mj-cs"/>
              </a:rPr>
              <a:t> </a:t>
            </a:r>
            <a:r>
              <a:rPr lang="fr-FR" sz="2800" dirty="0">
                <a:latin typeface="+mj-lt"/>
                <a:ea typeface="+mj-ea"/>
                <a:cs typeface="+mj-cs"/>
              </a:rPr>
              <a:t>(16a, 20)</a:t>
            </a:r>
          </a:p>
          <a:p>
            <a:pPr algn="ctr">
              <a:buFont typeface="Wingdings" charset="2"/>
              <a:buChar char="Ø"/>
            </a:pPr>
            <a:r>
              <a:rPr lang="fr-FR" sz="3600" dirty="0">
                <a:latin typeface="+mj-lt"/>
                <a:ea typeface="+mj-ea"/>
                <a:cs typeface="+mj-cs"/>
              </a:rPr>
              <a:t>L’arbre produit un </a:t>
            </a:r>
            <a:r>
              <a:rPr lang="fr-FR" sz="3600" dirty="0">
                <a:solidFill>
                  <a:srgbClr val="0000FF"/>
                </a:solidFill>
                <a:latin typeface="+mj-lt"/>
                <a:ea typeface="+mj-ea"/>
                <a:cs typeface="+mj-cs"/>
              </a:rPr>
              <a:t>fruit</a:t>
            </a:r>
            <a:r>
              <a:rPr lang="fr-FR" sz="3600" dirty="0">
                <a:latin typeface="+mj-lt"/>
                <a:ea typeface="+mj-ea"/>
                <a:cs typeface="+mj-cs"/>
              </a:rPr>
              <a:t> </a:t>
            </a:r>
            <a:r>
              <a:rPr lang="fr-FR" sz="3600" dirty="0">
                <a:solidFill>
                  <a:srgbClr val="0000FF"/>
                </a:solidFill>
                <a:latin typeface="+mj-lt"/>
                <a:ea typeface="+mj-ea"/>
                <a:cs typeface="+mj-cs"/>
              </a:rPr>
              <a:t>conforme</a:t>
            </a:r>
            <a:r>
              <a:rPr lang="fr-FR" sz="3600" dirty="0">
                <a:latin typeface="+mj-lt"/>
                <a:ea typeface="+mj-ea"/>
                <a:cs typeface="+mj-cs"/>
              </a:rPr>
              <a:t> à sa nature </a:t>
            </a:r>
            <a:r>
              <a:rPr lang="fr-FR" sz="2800" dirty="0">
                <a:latin typeface="+mj-lt"/>
                <a:ea typeface="+mj-ea"/>
                <a:cs typeface="+mj-cs"/>
              </a:rPr>
              <a:t>(16b-18)</a:t>
            </a:r>
          </a:p>
          <a:p>
            <a:pPr algn="ctr">
              <a:buFont typeface="Wingdings" charset="2"/>
              <a:buChar char="Ø"/>
            </a:pPr>
            <a:r>
              <a:rPr lang="fr-FR" sz="3600" dirty="0">
                <a:latin typeface="+mj-lt"/>
                <a:ea typeface="+mj-ea"/>
                <a:cs typeface="+mj-cs"/>
              </a:rPr>
              <a:t>L’arbre </a:t>
            </a:r>
            <a:r>
              <a:rPr lang="fr-FR" sz="3600" dirty="0">
                <a:solidFill>
                  <a:srgbClr val="0000FF"/>
                </a:solidFill>
                <a:latin typeface="+mj-lt"/>
                <a:ea typeface="+mj-ea"/>
                <a:cs typeface="+mj-cs"/>
              </a:rPr>
              <a:t>mauvais</a:t>
            </a:r>
            <a:r>
              <a:rPr lang="fr-FR" sz="3600" dirty="0">
                <a:latin typeface="+mj-lt"/>
                <a:ea typeface="+mj-ea"/>
                <a:cs typeface="+mj-cs"/>
              </a:rPr>
              <a:t> est coupé et brûlé </a:t>
            </a:r>
            <a:r>
              <a:rPr lang="fr-FR" sz="2800" dirty="0">
                <a:latin typeface="+mj-lt"/>
                <a:ea typeface="+mj-ea"/>
                <a:cs typeface="+mj-cs"/>
              </a:rPr>
              <a:t>(19)</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381000"/>
            <a:ext cx="7851648" cy="628836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fr-FR" sz="2500" b="0" dirty="0">
                <a:solidFill>
                  <a:srgbClr val="FF0000"/>
                </a:solidFill>
                <a:latin typeface="Tahoma"/>
                <a:ea typeface="Calibri"/>
              </a:rPr>
              <a:t>Mt 7.21 </a:t>
            </a:r>
            <a:r>
              <a:rPr lang="fr-FR" sz="3200" b="0" dirty="0">
                <a:solidFill>
                  <a:srgbClr val="000000"/>
                </a:solidFill>
                <a:latin typeface="Tahoma"/>
                <a:ea typeface="Calibri"/>
              </a:rPr>
              <a:t>– Pour entrer dans le royaume des cieux, il ne suffit pas de me dire : « Seigneur ! Seigneur ! » Il faut accomplir la volonté de mon Père céleste. </a:t>
            </a:r>
            <a:r>
              <a:rPr lang="fr-FR" sz="2500" b="0" dirty="0">
                <a:solidFill>
                  <a:srgbClr val="FF0000"/>
                </a:solidFill>
                <a:latin typeface="Tahoma"/>
                <a:ea typeface="Calibri"/>
              </a:rPr>
              <a:t>22</a:t>
            </a:r>
            <a:r>
              <a:rPr lang="fr-FR" sz="3200" b="0" dirty="0">
                <a:solidFill>
                  <a:srgbClr val="000000"/>
                </a:solidFill>
                <a:latin typeface="Tahoma"/>
                <a:ea typeface="Calibri"/>
              </a:rPr>
              <a:t>  Au jour du jugement, nombreux sont ceux qui me diront : « Seigneur ! Seigneur ! Nous avons prophétisé en ton nom, nous avons chassé des démons en ton nom, nous avons fait beaucoup de miracles en ton nom. » </a:t>
            </a:r>
            <a:r>
              <a:rPr lang="fr-FR" sz="2500" b="0" dirty="0">
                <a:solidFill>
                  <a:srgbClr val="FF0000"/>
                </a:solidFill>
                <a:latin typeface="Tahoma"/>
                <a:ea typeface="Calibri"/>
              </a:rPr>
              <a:t>23</a:t>
            </a:r>
            <a:r>
              <a:rPr lang="fr-FR" sz="3200" b="0" dirty="0">
                <a:solidFill>
                  <a:srgbClr val="000000"/>
                </a:solidFill>
                <a:latin typeface="Tahoma"/>
                <a:ea typeface="Calibri"/>
              </a:rPr>
              <a:t>  Je leur déclarerai alors : « Je ne vous ai jamais connus ! Allez–vous–en, vous qui pratiquez le mal ! » </a:t>
            </a:r>
            <a:endParaRPr lang="fr-FR" sz="3200" b="0" dirty="0">
              <a:solidFill>
                <a:srgbClr val="FF0000"/>
              </a:solidFill>
              <a:effectLst/>
              <a:latin typeface="Tahoma" pitchFamily="34" charset="0"/>
              <a:cs typeface="Tahoma" pitchFamily="34" charset="0"/>
            </a:endParaRPr>
          </a:p>
        </p:txBody>
      </p:sp>
      <p:sp>
        <p:nvSpPr>
          <p:cNvPr id="3" name="Sous-titre 2"/>
          <p:cNvSpPr>
            <a:spLocks noGrp="1"/>
          </p:cNvSpPr>
          <p:nvPr>
            <p:ph type="subTitle" idx="1"/>
          </p:nvPr>
        </p:nvSpPr>
        <p:spPr>
          <a:xfrm flipV="1">
            <a:off x="533400" y="6525343"/>
            <a:ext cx="7854696" cy="72008"/>
          </a:xfrm>
        </p:spPr>
        <p:txBody>
          <a:bodyPr>
            <a:normAutofit fontScale="25000" lnSpcReduction="20000"/>
          </a:bodyPr>
          <a:lstStyle/>
          <a:p>
            <a:r>
              <a:rPr lang="fr-FR" sz="800" dirty="0"/>
              <a:t> “1 ¶  Jésus, voyant ces foules, monta sur une colline. Il s’assit, ses disciples se rassemblèrent autour de lui 2  et il se mit à les enseigner. Il leur dit :”</a:t>
            </a:r>
          </a:p>
          <a:p>
            <a:endParaRPr lang="fr-FR" sz="800" dirty="0"/>
          </a:p>
          <a:p>
            <a:r>
              <a:rPr lang="fr-FR" sz="800" dirty="0"/>
              <a:t>“3 ¶  – Heureux ceux qui se reconnaissent spirituellement pauvres, car le royaume des cieux leur appartient. 4  Heureux ceux qui pleurent, car Dieu les consolera. 5  Heureux </a:t>
            </a:r>
            <a:r>
              <a:rPr lang="fr-FR" sz="800" i="1" dirty="0"/>
              <a:t>ceux qui sont humbles, car Dieu leur donnera la terre en héritage. 6  Heureux ceux qui ont faim et soif de justice, car ils seront rassasiés. 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 11  Heureux serez–vous quand les hommes vous insulteront et vous persécuteront, lorsqu’ils répandront toutes sortes de</a:t>
            </a:r>
            <a:endParaRPr lang="fr-FR" sz="800" dirty="0"/>
          </a:p>
        </p:txBody>
      </p:sp>
    </p:spTree>
  </p:cSld>
  <p:clrMapOvr>
    <a:masterClrMapping/>
  </p:clrMapOvr>
  <p:transition>
    <p:dissolv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371600"/>
          </a:xfrm>
        </p:spPr>
        <p:txBody>
          <a:bodyPr anchor="t">
            <a:noAutofit/>
          </a:bodyPr>
          <a:lstStyle/>
          <a:p>
            <a:pPr algn="ctr"/>
            <a:r>
              <a:rPr lang="fr-FR" sz="4400" dirty="0">
                <a:solidFill>
                  <a:schemeClr val="tx1"/>
                </a:solidFill>
              </a:rPr>
              <a:t>Les </a:t>
            </a:r>
            <a:r>
              <a:rPr lang="fr-FR" sz="4400" dirty="0">
                <a:solidFill>
                  <a:srgbClr val="0000FF"/>
                </a:solidFill>
              </a:rPr>
              <a:t>paroles creuses </a:t>
            </a:r>
            <a:br>
              <a:rPr lang="fr-FR" sz="4400" dirty="0">
                <a:solidFill>
                  <a:srgbClr val="0000FF"/>
                </a:solidFill>
              </a:rPr>
            </a:br>
            <a:r>
              <a:rPr lang="fr-FR" sz="4400" dirty="0">
                <a:solidFill>
                  <a:schemeClr val="tx1"/>
                </a:solidFill>
              </a:rPr>
              <a:t>des chrétiens de nom </a:t>
            </a:r>
            <a:r>
              <a:rPr lang="fr-FR" sz="2800" dirty="0"/>
              <a:t>(7.21-23</a:t>
            </a:r>
            <a:r>
              <a:rPr lang="fr-FR" sz="2800" b="1" dirty="0"/>
              <a:t>)</a:t>
            </a:r>
            <a:endParaRPr lang="fr-FR" sz="4000" b="1" dirty="0"/>
          </a:p>
        </p:txBody>
      </p:sp>
      <p:sp>
        <p:nvSpPr>
          <p:cNvPr id="3" name="Espace réservé du contenu 2"/>
          <p:cNvSpPr>
            <a:spLocks noGrp="1"/>
          </p:cNvSpPr>
          <p:nvPr>
            <p:ph idx="1"/>
          </p:nvPr>
        </p:nvSpPr>
        <p:spPr>
          <a:xfrm>
            <a:off x="457200" y="1905000"/>
            <a:ext cx="8229600" cy="4419600"/>
          </a:xfrm>
        </p:spPr>
        <p:txBody>
          <a:bodyPr anchor="ctr">
            <a:noAutofit/>
          </a:bodyPr>
          <a:lstStyle/>
          <a:p>
            <a:pPr algn="ctr">
              <a:buFont typeface="Wingdings" charset="2"/>
              <a:buChar char="Ø"/>
            </a:pPr>
            <a:r>
              <a:rPr lang="fr-FR" sz="3600" dirty="0">
                <a:latin typeface="+mj-lt"/>
                <a:ea typeface="+mj-ea"/>
                <a:cs typeface="+mj-cs"/>
              </a:rPr>
              <a:t>Les </a:t>
            </a:r>
            <a:r>
              <a:rPr lang="fr-FR" sz="3600" dirty="0">
                <a:solidFill>
                  <a:srgbClr val="0000FF"/>
                </a:solidFill>
                <a:latin typeface="+mj-lt"/>
                <a:ea typeface="+mj-ea"/>
                <a:cs typeface="+mj-cs"/>
              </a:rPr>
              <a:t>paroles </a:t>
            </a:r>
            <a:r>
              <a:rPr lang="fr-FR" sz="3600" dirty="0">
                <a:latin typeface="+mj-lt"/>
                <a:ea typeface="+mj-ea"/>
                <a:cs typeface="+mj-cs"/>
              </a:rPr>
              <a:t>seules ne suffisent pas </a:t>
            </a:r>
            <a:r>
              <a:rPr lang="fr-FR" sz="2800" dirty="0">
                <a:latin typeface="+mj-lt"/>
                <a:ea typeface="+mj-ea"/>
                <a:cs typeface="+mj-cs"/>
              </a:rPr>
              <a:t>(21a)</a:t>
            </a:r>
          </a:p>
          <a:p>
            <a:pPr algn="ctr">
              <a:buFont typeface="Wingdings" charset="2"/>
              <a:buChar char="Ø"/>
            </a:pPr>
            <a:r>
              <a:rPr lang="fr-FR" sz="3600" dirty="0">
                <a:latin typeface="+mj-lt"/>
                <a:ea typeface="+mj-ea"/>
                <a:cs typeface="+mj-cs"/>
              </a:rPr>
              <a:t>L’exercice des </a:t>
            </a:r>
            <a:r>
              <a:rPr lang="fr-FR" sz="3600" dirty="0">
                <a:solidFill>
                  <a:srgbClr val="0000FF"/>
                </a:solidFill>
                <a:latin typeface="+mj-lt"/>
                <a:ea typeface="+mj-ea"/>
                <a:cs typeface="+mj-cs"/>
              </a:rPr>
              <a:t>charismes</a:t>
            </a:r>
            <a:r>
              <a:rPr lang="fr-FR" sz="3600" dirty="0">
                <a:latin typeface="+mj-lt"/>
                <a:ea typeface="+mj-ea"/>
                <a:cs typeface="+mj-cs"/>
              </a:rPr>
              <a:t> ne suffit pas </a:t>
            </a:r>
            <a:r>
              <a:rPr lang="fr-FR" sz="2800" dirty="0">
                <a:latin typeface="+mj-lt"/>
                <a:ea typeface="+mj-ea"/>
                <a:cs typeface="+mj-cs"/>
              </a:rPr>
              <a:t>(22)</a:t>
            </a:r>
          </a:p>
          <a:p>
            <a:pPr algn="ctr">
              <a:buFont typeface="Wingdings" charset="2"/>
              <a:buChar char="Ø"/>
            </a:pPr>
            <a:r>
              <a:rPr lang="fr-FR" sz="3600" dirty="0">
                <a:latin typeface="+mj-lt"/>
                <a:ea typeface="+mj-ea"/>
                <a:cs typeface="+mj-cs"/>
              </a:rPr>
              <a:t>La pratique du </a:t>
            </a:r>
            <a:r>
              <a:rPr lang="fr-FR" sz="3600" dirty="0">
                <a:solidFill>
                  <a:srgbClr val="0000FF"/>
                </a:solidFill>
                <a:latin typeface="+mj-lt"/>
                <a:ea typeface="+mj-ea"/>
                <a:cs typeface="+mj-cs"/>
              </a:rPr>
              <a:t>péché</a:t>
            </a:r>
            <a:r>
              <a:rPr lang="fr-FR" sz="3600" dirty="0">
                <a:latin typeface="+mj-lt"/>
                <a:ea typeface="+mj-ea"/>
                <a:cs typeface="+mj-cs"/>
              </a:rPr>
              <a:t> barre l’accès au royaume </a:t>
            </a:r>
            <a:r>
              <a:rPr lang="fr-FR" sz="2800" dirty="0">
                <a:latin typeface="+mj-lt"/>
                <a:ea typeface="+mj-ea"/>
                <a:cs typeface="+mj-cs"/>
              </a:rPr>
              <a:t>(23)</a:t>
            </a:r>
          </a:p>
          <a:p>
            <a:pPr algn="ctr">
              <a:buFont typeface="Wingdings" charset="2"/>
              <a:buChar char="Ø"/>
            </a:pPr>
            <a:r>
              <a:rPr lang="fr-FR" sz="3600" dirty="0">
                <a:solidFill>
                  <a:srgbClr val="0000FF"/>
                </a:solidFill>
                <a:latin typeface="+mj-lt"/>
                <a:ea typeface="+mj-ea"/>
                <a:cs typeface="+mj-cs"/>
              </a:rPr>
              <a:t>L’obéissance</a:t>
            </a:r>
            <a:r>
              <a:rPr lang="fr-FR" sz="3600" dirty="0">
                <a:latin typeface="+mj-lt"/>
                <a:ea typeface="+mj-ea"/>
                <a:cs typeface="+mj-cs"/>
              </a:rPr>
              <a:t> à la volonté de Dieu conditionne l’</a:t>
            </a:r>
            <a:r>
              <a:rPr lang="fr-FR" sz="3600" dirty="0">
                <a:solidFill>
                  <a:srgbClr val="0000FF"/>
                </a:solidFill>
                <a:latin typeface="+mj-lt"/>
                <a:ea typeface="+mj-ea"/>
                <a:cs typeface="+mj-cs"/>
              </a:rPr>
              <a:t>entrée</a:t>
            </a:r>
            <a:r>
              <a:rPr lang="fr-FR" sz="3600" dirty="0">
                <a:latin typeface="+mj-lt"/>
                <a:ea typeface="+mj-ea"/>
                <a:cs typeface="+mj-cs"/>
              </a:rPr>
              <a:t> dans le royaume de Dieu </a:t>
            </a:r>
            <a:r>
              <a:rPr lang="fr-FR" sz="2800" dirty="0">
                <a:latin typeface="+mj-lt"/>
                <a:ea typeface="+mj-ea"/>
                <a:cs typeface="+mj-cs"/>
              </a:rPr>
              <a:t>(21b)</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770" decel="100000"/>
                                        <p:tgtEl>
                                          <p:spTgt spid="3">
                                            <p:txEl>
                                              <p:pRg st="3" end="3"/>
                                            </p:txEl>
                                          </p:spTgt>
                                        </p:tgtEl>
                                      </p:cBhvr>
                                    </p:animEffect>
                                    <p:animScale>
                                      <p:cBhvr>
                                        <p:cTn id="41" dur="770" decel="100000"/>
                                        <p:tgtEl>
                                          <p:spTgt spid="3">
                                            <p:txEl>
                                              <p:pRg st="3" end="3"/>
                                            </p:txEl>
                                          </p:spTgt>
                                        </p:tgtEl>
                                      </p:cBhvr>
                                      <p:from x="10000" y="10000"/>
                                      <p:to x="200000" y="450000"/>
                                    </p:animScale>
                                    <p:animScale>
                                      <p:cBhvr>
                                        <p:cTn id="42" dur="1230" accel="100000" fill="hold">
                                          <p:stCondLst>
                                            <p:cond delay="770"/>
                                          </p:stCondLst>
                                        </p:cTn>
                                        <p:tgtEl>
                                          <p:spTgt spid="3">
                                            <p:txEl>
                                              <p:pRg st="3" end="3"/>
                                            </p:txEl>
                                          </p:spTgt>
                                        </p:tgtEl>
                                      </p:cBhvr>
                                      <p:from x="200000" y="450000"/>
                                      <p:to x="100000" y="100000"/>
                                    </p:animScale>
                                    <p:set>
                                      <p:cBhvr>
                                        <p:cTn id="43" dur="770" fill="hold"/>
                                        <p:tgtEl>
                                          <p:spTgt spid="3">
                                            <p:txEl>
                                              <p:pRg st="3" end="3"/>
                                            </p:txEl>
                                          </p:spTgt>
                                        </p:tgtEl>
                                        <p:attrNameLst>
                                          <p:attrName>ppt_x</p:attrName>
                                        </p:attrNameLst>
                                      </p:cBhvr>
                                      <p:to>
                                        <p:strVal val="(0.5)"/>
                                      </p:to>
                                    </p:set>
                                    <p:anim from="(0.5)" to="(#ppt_x)" calcmode="lin" valueType="num">
                                      <p:cBhvr>
                                        <p:cTn id="44" dur="1230" accel="100000" fill="hold">
                                          <p:stCondLst>
                                            <p:cond delay="770"/>
                                          </p:stCondLst>
                                        </p:cTn>
                                        <p:tgtEl>
                                          <p:spTgt spid="3">
                                            <p:txEl>
                                              <p:pRg st="3" end="3"/>
                                            </p:txEl>
                                          </p:spTgt>
                                        </p:tgtEl>
                                        <p:attrNameLst>
                                          <p:attrName>ppt_x</p:attrName>
                                        </p:attrNameLst>
                                      </p:cBhvr>
                                    </p:anim>
                                    <p:set>
                                      <p:cBhvr>
                                        <p:cTn id="45" dur="770" fill="hold"/>
                                        <p:tgtEl>
                                          <p:spTgt spid="3">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4599</TotalTime>
  <Words>16328</Words>
  <Application>Microsoft Macintosh PowerPoint</Application>
  <PresentationFormat>Affichage à l'écran (4:3)</PresentationFormat>
  <Paragraphs>998</Paragraphs>
  <Slides>105</Slides>
  <Notes>93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105</vt:i4>
      </vt:variant>
    </vt:vector>
  </HeadingPairs>
  <TitlesOfParts>
    <vt:vector size="111" baseType="lpstr">
      <vt:lpstr>Calibri</vt:lpstr>
      <vt:lpstr>Constantia</vt:lpstr>
      <vt:lpstr>Tahoma</vt:lpstr>
      <vt:lpstr>Wingdings</vt:lpstr>
      <vt:lpstr>Wingdings 2</vt:lpstr>
      <vt:lpstr>Débit</vt:lpstr>
      <vt:lpstr>Plaidoyer pour un christianisme cohérent</vt:lpstr>
      <vt:lpstr>Un christianisme cohérent</vt:lpstr>
      <vt:lpstr>(1) Le Profil du chrétien : une question de caractère</vt:lpstr>
      <vt:lpstr>Matthieu 5.3 – Heureux ceux qui se reconnaissent spirituellement pauvres, car le royaume des cieux leur appartient. 4  Heureux ceux qui pleurent, car Dieu les consolera. 5  Heureux ceux qui sont humbles, car Dieu leur donnera la terre en héritage. 6  Heureux ceux qui ont faim et soif de justice, car ils seront rassasiés.</vt:lpstr>
      <vt:lpstr>7  Heureux ceux qui témoignent de la bonté, car Dieu sera bon pour eux. 8  Heureux ceux dont le cœur est pur, car ils verront Dieu. 9  Heureux ceux qui répandent autour d’eux la paix, car Dieu les reconnaîtra pour ses fils.  10  Heureux ceux qui sont opprimés pour la justice, car le royaume des cieux leur appartient.</vt:lpstr>
      <vt:lpstr>11  Heureux serez–vous quand les hommes vous insulteront et vous persécuteront, lorsqu’ils répandront toutes sortes de calomnies sur votre compte à cause de moi. 12  Oui, réjouissez–vous alors et soyez heureux, car une magnifique récompense vous attend dans les cieux. Car vous serez ainsi comme les prophètes d’autrefois : eux aussi ont été persécutés avant vous de la même manière. </vt:lpstr>
      <vt:lpstr>Les béatitudes (Mt 5.3-12)  </vt:lpstr>
      <vt:lpstr>(1) Les spirituellement pauvres (5.3)</vt:lpstr>
      <vt:lpstr>(2) Ceux qui savent pleurer  (5.4)</vt:lpstr>
      <vt:lpstr>(3) Les doux (5.5)</vt:lpstr>
      <vt:lpstr>(4) Ceux qui ont faim et soif de justice (5.6)</vt:lpstr>
      <vt:lpstr>(5) Ceux qui font preuve de miséricorde  (5.7)</vt:lpstr>
      <vt:lpstr>(6) Ceux qui ont le cœur pur (5.8)</vt:lpstr>
      <vt:lpstr>(7) Les artisans de paix (5.9)</vt:lpstr>
      <vt:lpstr>(8) Les persécutés (5.10-12)</vt:lpstr>
      <vt:lpstr>Un christianisme cohérent</vt:lpstr>
      <vt:lpstr>(2) Le rôle et la mission du chrétien : une question de vision</vt:lpstr>
      <vt:lpstr>Mt 5.13  – Vous êtes le sel de la terre. Si ce sel perd sa saveur, avec quoi la salera–t–on ? Ce sel ne vaut plus rien : il n’est bon qu’à être jeté dehors et piétiné. 14  Vous êtes la lumière du monde. Une ville au sommet d’une colline n’échappe pas aux regards. 15  Il en est de même d’une lampe : si on l’allume, ce n’est pas pour la mettre sous une mesure à grains : au contraire, on la fixe sur un pied de lampe pour qu’elle éclaire tous ceux qui sont dans la maison. 16  C’est ainsi que votre lumière doit briller devant tous les hommes, pour qu’ils voient le bien que vous faites et qu’ils en attribuent la gloire à votre Père céleste.</vt:lpstr>
      <vt:lpstr>Un monde enténébré </vt:lpstr>
      <vt:lpstr>Vous, et personne d’autre ! </vt:lpstr>
      <vt:lpstr>Un monde enténébré</vt:lpstr>
      <vt:lpstr>La lumière et son action</vt:lpstr>
      <vt:lpstr>La lumière et son action</vt:lpstr>
      <vt:lpstr>Le sel et ses vertus </vt:lpstr>
      <vt:lpstr>Le sel et ses vertus</vt:lpstr>
      <vt:lpstr>Le risque de perdre sa saveur </vt:lpstr>
      <vt:lpstr>Le risque de perdre sa saveur</vt:lpstr>
      <vt:lpstr>L’impact des œuvres bonnes </vt:lpstr>
      <vt:lpstr>L’impact des œuvres bonnes</vt:lpstr>
      <vt:lpstr>Un christianisme cohérent</vt:lpstr>
      <vt:lpstr>(3) Le chrétien et son échelle de valeurs: une question d’intégrité</vt:lpstr>
      <vt:lpstr>L’autorité de la Bible, fondement de l’éthique chrétienne (5.17-20)</vt:lpstr>
      <vt:lpstr>Mt 5.17 – Ne vous imaginez pas que je sois venu pour abolir ce qui est écrit dans la Loi ou les prophètes ; je ne suis pas venu pour abolir, mais pour accomplir. 18  Oui, vraiment, je vous l’assure : tant que le ciel et la terre resteront en place, ni la plus petite lettre de la Loi, ni même un point sur un i n’en sera supprimé jusqu’à ce que tout se réalise. 19 Par conséquent, si quelqu’un n’obéit pas à un seul de ces commandements – même s’il s’agit du moindre d’entre eux – et s’il apprend aux autres à faire de même, il sera lui–même considéré comme « le moindre » dans le royaume des cieux.  </vt:lpstr>
      <vt:lpstr> </vt:lpstr>
      <vt:lpstr>L’Écriture (5.17-20)</vt:lpstr>
      <vt:lpstr>Attitude envers la Parole de Dieu </vt:lpstr>
      <vt:lpstr>Échelle  de valeurs (1) (5.21-48)</vt:lpstr>
      <vt:lpstr>Échelle  de valeurs (2) (5.21-48)</vt:lpstr>
      <vt:lpstr>Mt 5.21 – Vous avez appris qu’il a été dit à nos ancêtres : « Tu ne commettras pas de meurtre. Si quelqu’un a commis un meurtre, il en répondra devant le tribunal. » 22  Eh bien, moi, je vous dis : Celui qui se met en colère contre son frère sera traduit en justice. Celui qui lui dit « imbécile » passera devant le tribunal, et celui qui le traite de fou est bon pour le feu de l’enfer. 23  Si donc, au moment de présenter ton offrande devant l’autel, tu te souviens que ton frère a quelque chose contre toi, </vt:lpstr>
      <vt:lpstr>24  laisse là ton offrande devant l’autel, et va d’abord te réconcilier avec ton frère ; puis tu reviendras présenter ton offrande. 25  Si quelqu’un porte des accusations contre toi, dépêche–toi de t’entendre avec ton adversaire pendant que tu es encore en chemin avec lui. Sinon, ton adversaire remettra l’affaire entre les mains du juge, qui fera appel aux huissiers de justice, et tu seras mis en prison. 26  Et là, vraiment, je te l’assure : tu n’en sortiras pas avant d’avoir remboursé jusqu’au dernier centime.</vt:lpstr>
      <vt:lpstr>(1) Vaincre la colère qui mène au meurtre (5.21-26)</vt:lpstr>
      <vt:lpstr>Portrait robot d’un criminel (5.21-22)</vt:lpstr>
      <vt:lpstr>L’indispensable réconciliation (5.23-26)</vt:lpstr>
      <vt:lpstr>Portrait robot d’un criminel (5.21-22)</vt:lpstr>
      <vt:lpstr>Mt 5.27 – Vous avez appris qu’il a été dit : « Tu ne commettras pas d’adultère. » 28  Eh bien, moi je vous dis : Si quelqu’un jette sur une femme un regard chargé de désir, il a déjà commis adultère avec elle dans son cœur. </vt:lpstr>
      <vt:lpstr>(2) Vaincre la convoitise qui mène à l’adultère (5.27-30)</vt:lpstr>
      <vt:lpstr>Convoitise = adultère</vt:lpstr>
      <vt:lpstr>Mt 5.29  Par conséquent, si ton œil droit te fait tomber dans le péché, arrache–le et jette–le au loin, car il vaut mieux pour toi perdre un de tes organes que de voir ton corps entier précipité en enfer. 30  Si ta main droite te fait tomber dans le péché, coupe–la et jette–la au loin. Il vaut mieux pour toi perdre un de tes membres que de voir tout ton corps jeté en enfer. </vt:lpstr>
      <vt:lpstr>Vaincre l’impureté morale (5.29-30)</vt:lpstr>
      <vt:lpstr>31  – Il a aussi été dit : « Si quelqu’un divorce d’avec sa femme, il doit le lui signifier par une déclaration écrite. » 32  Eh bien, moi, je vous dis : Celui qui divorce d’avec sa femme – sauf en cas d’immoralité sexuelle – l’expose à devenir adultère, et celui qui épouse une femme divorcée commet lui–même un adultère.</vt:lpstr>
      <vt:lpstr>(3) Pour le maintien du lien conjugal (5.31-32)</vt:lpstr>
      <vt:lpstr>Non au divorce</vt:lpstr>
      <vt:lpstr>Mt 5.33 – Vous avez encore appris qu’il a été dit à nos ancêtres : « Tu ne rompras pas ton serment ; ce que tu as promis avec serment devant le Seigneur, tu l’accompliras. » 34  Eh bien, moi je vous dis de ne pas faire de serment du tout. Ne dites pas : « Je le jure par le ciel », car le ciel, c’est le trône de Dieu. 35  Ou : « J’en prends la terre à témoin », car elle est l’escabeau où Dieu pose ses pieds. Ou : « Je le jure par Jérusalem », car elle est la ville de Dieu, le grand Roi. 36  Ne dites pas davantage : « Je le jure sur ma tête », car tu ne peux pas rendre un seul de tes cheveux blanc ou noir. 37  Dites simplement « oui » si c’est oui, « non » si c’est non. Tous les serments qu’on y ajoute viennent du diable.</vt:lpstr>
      <vt:lpstr>(4) Pour une bonne  communication (5.33-37)</vt:lpstr>
      <vt:lpstr>Pour une bonne communication</vt:lpstr>
      <vt:lpstr>Mt 5.38 – Vous avez appris qu’il a été dit : « œil pour œil, dent pour dent. » 39  Eh bien, moi je vous dis : Ne résistez pas à celui qui vous veut du mal ; au contraire, si quelqu’un te gifle sur la joue droite, tends–lui aussi l’autre. 40  Si quelqu’un veut te faire un procès pour avoir ta chemise, ne l’empêche pas de prendre aussi ton vêtement. 41  Et si quelqu’un te réquisitionne pour porter un fardeau sur un kilomètre, porte–le sur deux kilomètres avec lui. 42  Donne à celui qui te demande, ne tourne pas le dos à celui qui veut t’emprunter.</vt:lpstr>
      <vt:lpstr>(5) Non à la vengeance personnelle (5.38-42)</vt:lpstr>
      <vt:lpstr>Non à la vengeance personnelle</vt:lpstr>
      <vt:lpstr>Mt 5.43 – Vous avez appris qu’il a été dit : « Tu aimeras ton prochain et tu haïras ton ennemi. » 44  Eh bien, moi je vous dis : Aimez vos ennemis et priez pour ceux qui vous persécutent. 45  Ainsi vous vous comporterez vraiment comme des enfants de votre Père céleste, car lui, il fait luire son soleil sur les méchants aussi bien que sur les bons, et il accorde sa pluie à ceux qui sont justes comme aux injustes. 46  Si vous aimez seulement ceux qui vous aiment, allez–vous prétendre à une récompense pour cela ? Les collecteurs d’impôts eux–mêmes n’en font–ils pas autant ? 47  Si vous ne saluez que vos frères, que faites–vous d’extraordinaire ? Les païens n’agissent–ils pas de même ? </vt:lpstr>
      <vt:lpstr>(6) Oui à l’amour en action, envers ses ennemis (5.43-47)</vt:lpstr>
      <vt:lpstr>Aimer ses ennemis</vt:lpstr>
      <vt:lpstr>Matthieu 5.48  Votre Père céleste est parfait. Soyez donc parfaits comme lui.</vt:lpstr>
      <vt:lpstr>L’excellence de  l’éthique chrétienne (5.48)</vt:lpstr>
      <vt:lpstr>Un christianisme cohérent</vt:lpstr>
      <vt:lpstr>(4) La spiritualité du chrétien : une question  d’authenticité</vt:lpstr>
      <vt:lpstr>Mt 6.1 – Prenez garde de ne pas accomplir devant les hommes, pour vous faire remarquer par eux, ce que vous faites pour obéir à Dieu, sinon vous n’aurez pas de récompense de votre Père céleste. 2  Ainsi, lorsque tu donnes quelque chose aux pauvres, ne le claironne pas partout. Ce sont les hypocrites qui agissent ainsi dans les synagogues et dans les rues pour que les autres chantent leurs louanges. Vraiment, je vous l’assure : leur récompense, ils l’ont d’ores et déjà reçue. 3  Quant à toi, si tu veux donner quelque chose aux pauvres, que ta main gauche ne sache pas ce que fait ta main droite. 4  Que ton aumône se fasse ainsi en secret ; et ton Père, qui voit dans le secret, te le rendra. </vt:lpstr>
      <vt:lpstr>La spiritualité authentique (6.1-18)</vt:lpstr>
      <vt:lpstr>Mt 6.5  Quand vous priez, n’imitez pas ces hypocrites qui aiment à faire leurs prières debout dans les synagogues et à l’angle des rues : ils tiennent à être remarqués par tout le monde. Vraiment, je vous l’assure : leur récompense, ils l’ont d’ores et déjà reçue. 6  Mais toi, quand tu veux prier, va dans ta pièce la plus retirée, verrouille ta porte et adresse ta prière à ton Père qui est là dans le lieu secret. Et ton Père, qui voit dans ce lieu secret, te le rendra. 7  Dans vos prières, ne rabâchez pas des tas de paroles, à la manière des païens ; ils s’imaginent qu’à force de paroles Dieu les entendra. 8  Ne les imitez pas, car votre Père sait ce qu’il vous faut, avant que vous le lui demandiez.</vt:lpstr>
      <vt:lpstr>La spiritualité authentique (6.1-18)</vt:lpstr>
      <vt:lpstr>Mt 6.9 Priez donc ainsi : Notre Père, toi qui es dapour Dieu, 10  que ton règne vienne, que ta volonté soit faite, et tout cela, sur la terre comme au ciel. 11  Donne–nous aujourd’hui le pain dont nous avons besoin, 12  pardonne–nous nos torts envers toi comme nous pardonnons nous–mêmes les torts des autres envers nous. 13  Garde–nous de céder à la tentation, et surtout, délivre–nous du diable. Car à toi appartiennent le règne et la puissance et la gloire à jamais. ns les cieux, que tu sois reconnu  </vt:lpstr>
      <vt:lpstr>Mt 6.14  En effet, si vous pardonnez aux autres leurs fautes, votre Père céleste vous pardonnera aussi. 15  Mais si vous ne pardonnez pas aux hommes, votre Père ne vous pardonnera pas non plus vos fautes. 16 – Lorsque vous jeûnez, n’ayez pas, comme les hypocrites, une mine triste. Pour bien montrer à tout le monde qu’ils jeûnent, ils prennent des visages défaits. Vraiment, je vous l’assure : leur récompense, ils l’ont d’ores et déjà reçue ! 17  Toi, au contraire, si tu veux jeûner, parfume tes cheveux et lave ton visage 18  pour que personne ne se rende compte que tu es en train de jeûner. Que ce soit un secret entre toi et ton Père qui est là dans le lieu secret. Alors ton Père, qui voit ce qui se fait en secret, te le rendra.  </vt:lpstr>
      <vt:lpstr>La spiritualité authentique (6.1-18)</vt:lpstr>
      <vt:lpstr>Un christianisme cohérent</vt:lpstr>
      <vt:lpstr>(5) L’Ambition du chrétien : une question de priorités</vt:lpstr>
      <vt:lpstr>Mt 6.19 – Ne vous amassez pas des richesses sur la terre où elles sont à la merci de la rouille, des mites qui rongent, ou des cambrioleurs qui percent les murs pour voler. 20  Amassez–vous plutôt des trésors dans le ciel, où il n’y a ni rouille, ni mites qui rongent, ni cambrioleurs qui percent les murs pour voler. 21  Car là où est ton trésor, là sera aussi ton cœur. 22  – Les yeux sont comme une lampe pour le corps ; si donc tes yeux sont en bon état, ton corps entier jouira de la lumière. 23  Mais si tes yeux sont malades, tout ton corps sera plongé dans l’obscurité. Si donc la lumière qui est en toi est obscurcie, dans quelles ténèbres profondes te trouveras–tu ! 24  – Nul ne peut être en même temps au service de deux maîtres, car ou bien il détestera l’un et aimera l’autre, ou bien il sera dévoué au premier et méprisera le second. Vous ne pouvez pas servir en même temps Dieu et l’Argent.</vt:lpstr>
      <vt:lpstr>Richesses : matérielles ou spirituelles ? (6.19-34)</vt:lpstr>
      <vt:lpstr>Mt 6.25 – C’est pourquoi je vous dis : ne vous inquiétez pas en vous demandant : « Qu’allons–nous manger ou boire ? Avec quoi allons–nous nous habiller ? » La vie ne vaut–elle pas bien plus que la nourriture ? Et le corps ne vaut–il pas bien plus que les habits ? 26  Voyez ces oiseaux qui volent dans les airs, ils ne sèment ni ne moissonnent, ils n’amassent pas de provisions dans des greniers, et votre Père céleste les nourrit. N’avez–vous pas bien plus de valeur qu’eux ? 27  D’ailleurs, qui de vous peut, à force d’inquiétude, prolonger son existence, ne serait–ce que de quelques instants ? 28  Quant aux vêtements, pourquoi vous inquiéter à leur sujet ? Observez les lis sauvages ! Ils poussent sans se fatiguer à tisser des vêtements. 29  Pourtant, je vous l’assure, le roi Salomon lui–même, dans toute sa gloire, n’a jamais été aussi bien vêtu que l’un d’eux ! </vt:lpstr>
      <vt:lpstr>30  Si Dieu habille avec tant d’élégance la petite plante des champs qui est là aujourd’hui et qui demain sera jetée au feu, à plus forte raison ne vous vêtira–t–il pas vous–mêmes ? Ah, votre foi est encore bien petite ! 31  Ne vous inquiétez donc pas et ne dites pas : « Que mangerons–nous ? » ou : « Que boirons–nous ? Avec quoi nous habillerons–nous ? » 32  Toutes ces choses, les païens s’en préoccupent sans cesse. Mais votre Père, qui est aux cieux, sait que vous en avez besoin. 33  Faites donc du règne de Dieu et de ce qui est juste à ses yeux votre préoccupation première, et toutes ces choses vous seront données en plus. 34  Ne vous inquiétez pas pour le lendemain ; le lendemain se souciera de lui–même. A chaque jour suffit sa peine.</vt:lpstr>
      <vt:lpstr>Richesses : matérielles ou spirituelles ? (6.19-34)</vt:lpstr>
      <vt:lpstr>Un christianisme cohérent</vt:lpstr>
      <vt:lpstr>(6) Le chrétien et ses relations: une question de clairvoyance</vt:lpstr>
      <vt:lpstr>Des relations adaptées (7.1-12)</vt:lpstr>
      <vt:lpstr>Mt 7.1 – Ne condamnez pas les autres, pour ne pas être vous–mêmes condamnés. 2  Car vous serez condamnés vous–mêmes de la manière dont vous aurez condamné, et on vous appliquera la mesure dont vous vous serez servis pour mesurer les autres. 3  Pourquoi vois–tu les grains de sciure dans l’œil de ton frère, alors que tu ne remarques pas la poutre qui est dans le tien ? 4  Comment oses–tu dire à ton frère : « Laisse–moi enlever cette sciure de ton œil, alors qu’il y a une poutre dans le tien » ? 5  Hypocrite ! Commence donc par retirer la poutre de ton œil, alors tu y verras assez clair pour ôter la sciure de l’œil de ton frère. </vt:lpstr>
      <vt:lpstr>Attitude / frères défaillants (7.1-5)</vt:lpstr>
      <vt:lpstr>Mt 7. 6  – Gardez–vous de donner aux chiens ce qui est sacré, et ne jetez pas vos perles devant les porcs, de peur qu’ils ne piétinent vos perles et que les chiens ne se retournent contre vous pour vous déchirer. </vt:lpstr>
      <vt:lpstr>Attitude / pécheurs impénitents (7.6)</vt:lpstr>
      <vt:lpstr>Mt 7.7 – Demandez, et vous recevrez ; cherchez, et vous trouverez ; frappez, et l’on vous ouvrira. 8  Car celui qui demande reçoit ; celui qui cherche trouve, et l’on ouvre à celui qui frappe. 9  Qui de vous donnera un caillou à son fils quand celui–ci lui demande du pain ? 10  Ou bien, s’il lui demande un poisson, lui donnera–t–il un serpent ? 11  Si donc, tout mauvais que vous êtes, vous savez donner de bonnes choses à vos enfants, à combien plus forte raison votre Père céleste donnera–t–il de bonnes choses à ceux qui les lui demandent.  </vt:lpstr>
      <vt:lpstr>Approche de Dieu dans la prière  (7.7-11)</vt:lpstr>
      <vt:lpstr>Mt 7.12 – Faites pour les autres tout ce que vous voudriez qu’ils fassent pour vous, car c’est là tout l’enseignement de la Loi et des prophètes.   </vt:lpstr>
      <vt:lpstr>La règle d’or, dans le  rapport  à autrui  (7.12)</vt:lpstr>
      <vt:lpstr>Un christianisme cohérent</vt:lpstr>
      <vt:lpstr>(7) L’engagement et la consécration du chrétien : une question de cohérence</vt:lpstr>
      <vt:lpstr>L’engagement du chrétien (7.13-27)</vt:lpstr>
      <vt:lpstr>Mt 7.13  – Entrez par la porte étroite ; en effet, large est la porte et facile la route qui mènent à la perdition. Nombreux sont ceux qui s’y engagent. 14  Mais étroite est la porte et difficile le sentier qui mènent à la vie ! Qu’ils sont peu nombreux ceux qui les trouvent !</vt:lpstr>
      <vt:lpstr>La consécration personnelle (7.13-14)</vt:lpstr>
      <vt:lpstr>Mt 7.15 – Gardez–vous des faux prophètes ! Lorsqu’ils vous abordent, ils se donnent l’apparence d’agneaux mais, en réalité, ce sont des loups féroces. 16  Vous les reconnaîtrez à leurs fruits. Est–ce que l’on cueille des raisins sur des buissons d’épines ou des figues sur des ronces ? 17  Ainsi, un bon arbre porte de bons fruits, un mauvais arbre produit de mauvais fruits. 18  Un bon arbre ne peut pas porter de mauvais fruits, ni un mauvais arbre de bons fruits. 19  Tout arbre qui ne donne pas de bons fruits est arraché et jeté au feu. 20  Ainsi donc, c’est à leurs fruits que vous les reconnaîtrez.</vt:lpstr>
      <vt:lpstr>Le fruit, marque d’authenticité (7.15-20)</vt:lpstr>
      <vt:lpstr>Mt 7.21 – Pour entrer dans le royaume des cieux, il ne suffit pas de me dire : « Seigneur ! Seigneur ! » Il faut accomplir la volonté de mon Père céleste. 22  Au jour du jugement, nombreux sont ceux qui me diront : « Seigneur ! Seigneur ! Nous avons prophétisé en ton nom, nous avons chassé des démons en ton nom, nous avons fait beaucoup de miracles en ton nom. » 23  Je leur déclarerai alors : « Je ne vous ai jamais connus ! Allez–vous–en, vous qui pratiquez le mal ! » </vt:lpstr>
      <vt:lpstr>Les paroles creuses  des chrétiens de nom (7.21-23)</vt:lpstr>
      <vt:lpstr>24  – C’est pourquoi, celui qui écoute ce que je dis et qui l’applique, ressemble à un homme sensé qui a bâti sa maison sur le roc. 25  Il a plu à verse, les fleuves ont débordé, les vents ont soufflé avec violence, ils se sont déchaînés contre cette maison : elle ne s’est pas effondrée, car ses fondations reposaient sur le roc. 26  Mais celui qui écoute mes paroles sans faire ce que je dis, ressemble à un homme assez fou pour construire sa maison sur le sable. 27  Il a plu à verse, les fleuves ont débordé, les vents ont soufflé avec violence, ils se sont déchaînés contre cette maison : elle s’est effondrée et sa ruine a été complète. </vt:lpstr>
      <vt:lpstr>Obéir à la volonté de Dieu : une question de bon sens (7.24-27)</vt:lpstr>
      <vt:lpstr>Un christianisme cohérent</vt:lpstr>
      <vt:lpstr>Mt 7.28  Quand Jésus eut fini de parler, les foules étaient impressionnées par son enseignement. 29  Car il parlait avec une autorité que n’avaient pas leurs spécialistes de la Loi. </vt:lpstr>
      <vt:lpstr>Réaction à l’enseignement de Jésus (7.28-29)</vt:lpstr>
      <vt:lpstr>Un christianisme cohérent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Dahgeb</dc:creator>
  <cp:lastModifiedBy>Dany Hameau</cp:lastModifiedBy>
  <cp:revision>192</cp:revision>
  <cp:lastPrinted>2019-11-06T18:23:47Z</cp:lastPrinted>
  <dcterms:created xsi:type="dcterms:W3CDTF">2010-10-28T18:06:37Z</dcterms:created>
  <dcterms:modified xsi:type="dcterms:W3CDTF">2019-11-06T18:33:51Z</dcterms:modified>
</cp:coreProperties>
</file>